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23"/>
  </p:notesMasterIdLst>
  <p:sldIdLst>
    <p:sldId id="256" r:id="rId2"/>
    <p:sldId id="312" r:id="rId3"/>
    <p:sldId id="313" r:id="rId4"/>
    <p:sldId id="314" r:id="rId5"/>
    <p:sldId id="316" r:id="rId6"/>
    <p:sldId id="317" r:id="rId7"/>
    <p:sldId id="327" r:id="rId8"/>
    <p:sldId id="328" r:id="rId9"/>
    <p:sldId id="346" r:id="rId10"/>
    <p:sldId id="347" r:id="rId11"/>
    <p:sldId id="348" r:id="rId12"/>
    <p:sldId id="342" r:id="rId13"/>
    <p:sldId id="343" r:id="rId14"/>
    <p:sldId id="321" r:id="rId15"/>
    <p:sldId id="338" r:id="rId16"/>
    <p:sldId id="324" r:id="rId17"/>
    <p:sldId id="323" r:id="rId18"/>
    <p:sldId id="326" r:id="rId19"/>
    <p:sldId id="333" r:id="rId20"/>
    <p:sldId id="344" r:id="rId21"/>
    <p:sldId id="34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EB4"/>
    <a:srgbClr val="FF0066"/>
    <a:srgbClr val="680000"/>
    <a:srgbClr val="FFA3A3"/>
    <a:srgbClr val="FA772E"/>
    <a:srgbClr val="F6AB72"/>
    <a:srgbClr val="F49752"/>
    <a:srgbClr val="FFBFAB"/>
    <a:srgbClr val="FF64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76" autoAdjust="0"/>
  </p:normalViewPr>
  <p:slideViewPr>
    <p:cSldViewPr>
      <p:cViewPr>
        <p:scale>
          <a:sx n="104" d="100"/>
          <a:sy n="104" d="100"/>
        </p:scale>
        <p:origin x="-840" y="-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CFB02-B935-43C4-8E25-D00CFA0D27F9}" type="doc">
      <dgm:prSet loTypeId="urn:microsoft.com/office/officeart/2005/8/layout/hProcess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2EECE6-C16F-4352-943B-13E540D08603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Начальная школа</a:t>
          </a:r>
          <a:endParaRPr lang="ru-RU" dirty="0">
            <a:solidFill>
              <a:srgbClr val="002060"/>
            </a:solidFill>
          </a:endParaRPr>
        </a:p>
      </dgm:t>
    </dgm:pt>
    <dgm:pt modelId="{F8E598D2-BA6D-450E-9F05-270BD7F8696A}" type="parTrans" cxnId="{333C5459-86FB-46BD-80A2-A4E00EF04D6B}">
      <dgm:prSet/>
      <dgm:spPr/>
      <dgm:t>
        <a:bodyPr/>
        <a:lstStyle/>
        <a:p>
          <a:endParaRPr lang="ru-RU"/>
        </a:p>
      </dgm:t>
    </dgm:pt>
    <dgm:pt modelId="{887A2B86-6BE6-4EB4-A905-B58BA7780335}" type="sibTrans" cxnId="{333C5459-86FB-46BD-80A2-A4E00EF04D6B}">
      <dgm:prSet/>
      <dgm:spPr/>
      <dgm:t>
        <a:bodyPr/>
        <a:lstStyle/>
        <a:p>
          <a:endParaRPr lang="ru-RU"/>
        </a:p>
      </dgm:t>
    </dgm:pt>
    <dgm:pt modelId="{0A9C4A3F-0F69-4C21-BA19-985F1DB73E32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Программа</a:t>
          </a:r>
          <a:r>
            <a:rPr lang="ru-RU" dirty="0" smtClean="0">
              <a:solidFill>
                <a:srgbClr val="002060"/>
              </a:solidFill>
            </a:rPr>
            <a:t> формирования УУД</a:t>
          </a:r>
          <a:endParaRPr lang="ru-RU" dirty="0">
            <a:solidFill>
              <a:srgbClr val="002060"/>
            </a:solidFill>
          </a:endParaRPr>
        </a:p>
      </dgm:t>
    </dgm:pt>
    <dgm:pt modelId="{31E04506-35A6-4A16-BC46-A322CE6BC3A9}" type="parTrans" cxnId="{4434F7E5-1D64-4C6D-9286-CE24086B050F}">
      <dgm:prSet/>
      <dgm:spPr/>
      <dgm:t>
        <a:bodyPr/>
        <a:lstStyle/>
        <a:p>
          <a:endParaRPr lang="ru-RU"/>
        </a:p>
      </dgm:t>
    </dgm:pt>
    <dgm:pt modelId="{C4470A3D-09B0-4E07-9A13-BA1D7A90DCFF}" type="sibTrans" cxnId="{4434F7E5-1D64-4C6D-9286-CE24086B050F}">
      <dgm:prSet/>
      <dgm:spPr/>
      <dgm:t>
        <a:bodyPr/>
        <a:lstStyle/>
        <a:p>
          <a:endParaRPr lang="ru-RU"/>
        </a:p>
      </dgm:t>
    </dgm:pt>
    <dgm:pt modelId="{6A90AB2D-5793-4633-A052-A94EB438B915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Основная школа</a:t>
          </a:r>
          <a:endParaRPr lang="ru-RU" dirty="0">
            <a:solidFill>
              <a:srgbClr val="002060"/>
            </a:solidFill>
          </a:endParaRPr>
        </a:p>
      </dgm:t>
    </dgm:pt>
    <dgm:pt modelId="{5144999B-BBE7-4D3E-AF59-F434867D85D1}" type="parTrans" cxnId="{48D4A3C8-E542-45FA-9ED9-804FC9057E27}">
      <dgm:prSet/>
      <dgm:spPr/>
      <dgm:t>
        <a:bodyPr/>
        <a:lstStyle/>
        <a:p>
          <a:endParaRPr lang="ru-RU"/>
        </a:p>
      </dgm:t>
    </dgm:pt>
    <dgm:pt modelId="{226176BA-C024-4D57-8F7D-BF3CA44A7673}" type="sibTrans" cxnId="{48D4A3C8-E542-45FA-9ED9-804FC9057E27}">
      <dgm:prSet/>
      <dgm:spPr/>
      <dgm:t>
        <a:bodyPr/>
        <a:lstStyle/>
        <a:p>
          <a:endParaRPr lang="ru-RU"/>
        </a:p>
      </dgm:t>
    </dgm:pt>
    <dgm:pt modelId="{0189A01C-F2F8-40BC-8200-6CD0B83E860A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Программа</a:t>
          </a:r>
          <a:r>
            <a:rPr lang="ru-RU" dirty="0" smtClean="0">
              <a:solidFill>
                <a:srgbClr val="002060"/>
              </a:solidFill>
            </a:rPr>
            <a:t> развития УУД</a:t>
          </a:r>
          <a:endParaRPr lang="ru-RU" dirty="0">
            <a:solidFill>
              <a:srgbClr val="002060"/>
            </a:solidFill>
          </a:endParaRPr>
        </a:p>
      </dgm:t>
    </dgm:pt>
    <dgm:pt modelId="{59307E4D-C572-4284-80EA-709C4D3E6F21}" type="parTrans" cxnId="{D5DB911A-7EEC-4346-9F38-D553F27E67A0}">
      <dgm:prSet/>
      <dgm:spPr/>
      <dgm:t>
        <a:bodyPr/>
        <a:lstStyle/>
        <a:p>
          <a:endParaRPr lang="ru-RU"/>
        </a:p>
      </dgm:t>
    </dgm:pt>
    <dgm:pt modelId="{49A6CDD6-7501-4FC4-87C9-B93226599A4C}" type="sibTrans" cxnId="{D5DB911A-7EEC-4346-9F38-D553F27E67A0}">
      <dgm:prSet/>
      <dgm:spPr/>
      <dgm:t>
        <a:bodyPr/>
        <a:lstStyle/>
        <a:p>
          <a:endParaRPr lang="ru-RU"/>
        </a:p>
      </dgm:t>
    </dgm:pt>
    <dgm:pt modelId="{2D1C4068-2270-4B94-B169-8AFA080B1888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Старшая школа</a:t>
          </a:r>
          <a:endParaRPr lang="ru-RU" dirty="0">
            <a:solidFill>
              <a:srgbClr val="002060"/>
            </a:solidFill>
          </a:endParaRPr>
        </a:p>
      </dgm:t>
    </dgm:pt>
    <dgm:pt modelId="{A4DD7F29-5445-412A-8EA8-0C009D5FF08D}" type="parTrans" cxnId="{54939A4E-0E2F-4B63-81FB-DC021CF814BF}">
      <dgm:prSet/>
      <dgm:spPr/>
      <dgm:t>
        <a:bodyPr/>
        <a:lstStyle/>
        <a:p>
          <a:endParaRPr lang="ru-RU"/>
        </a:p>
      </dgm:t>
    </dgm:pt>
    <dgm:pt modelId="{83873767-E4FF-4132-954C-01A5A7FFD540}" type="sibTrans" cxnId="{54939A4E-0E2F-4B63-81FB-DC021CF814BF}">
      <dgm:prSet/>
      <dgm:spPr/>
      <dgm:t>
        <a:bodyPr/>
        <a:lstStyle/>
        <a:p>
          <a:endParaRPr lang="ru-RU"/>
        </a:p>
      </dgm:t>
    </dgm:pt>
    <dgm:pt modelId="{AFFF8C6B-3E01-4DB2-8997-A7162EDA2922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Программа</a:t>
          </a:r>
          <a:r>
            <a:rPr lang="ru-RU" dirty="0" smtClean="0">
              <a:solidFill>
                <a:srgbClr val="002060"/>
              </a:solidFill>
            </a:rPr>
            <a:t> развития УУД</a:t>
          </a:r>
          <a:endParaRPr lang="ru-RU" dirty="0">
            <a:solidFill>
              <a:srgbClr val="002060"/>
            </a:solidFill>
          </a:endParaRPr>
        </a:p>
      </dgm:t>
    </dgm:pt>
    <dgm:pt modelId="{23876DBD-C25A-440D-A0C4-02B3D11D7D2B}" type="parTrans" cxnId="{FE6EB646-D4E4-40A9-948E-F38166C2E734}">
      <dgm:prSet/>
      <dgm:spPr/>
      <dgm:t>
        <a:bodyPr/>
        <a:lstStyle/>
        <a:p>
          <a:endParaRPr lang="ru-RU"/>
        </a:p>
      </dgm:t>
    </dgm:pt>
    <dgm:pt modelId="{0BA0CD44-2040-44D9-AC72-39FCCA32BF7C}" type="sibTrans" cxnId="{FE6EB646-D4E4-40A9-948E-F38166C2E734}">
      <dgm:prSet/>
      <dgm:spPr/>
      <dgm:t>
        <a:bodyPr/>
        <a:lstStyle/>
        <a:p>
          <a:endParaRPr lang="ru-RU"/>
        </a:p>
      </dgm:t>
    </dgm:pt>
    <dgm:pt modelId="{E4B89734-501A-4950-9444-C2B7CCF13B00}" type="pres">
      <dgm:prSet presAssocID="{096CFB02-B935-43C4-8E25-D00CFA0D27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A24331-05D2-4012-A12C-2A2A9E21673B}" type="pres">
      <dgm:prSet presAssocID="{CD2EECE6-C16F-4352-943B-13E540D08603}" presName="compositeNode" presStyleCnt="0">
        <dgm:presLayoutVars>
          <dgm:bulletEnabled val="1"/>
        </dgm:presLayoutVars>
      </dgm:prSet>
      <dgm:spPr/>
    </dgm:pt>
    <dgm:pt modelId="{3732FFA0-8024-459A-A268-D1BBB3F69ED7}" type="pres">
      <dgm:prSet presAssocID="{CD2EECE6-C16F-4352-943B-13E540D08603}" presName="bgRect" presStyleLbl="node1" presStyleIdx="0" presStyleCnt="3"/>
      <dgm:spPr/>
      <dgm:t>
        <a:bodyPr/>
        <a:lstStyle/>
        <a:p>
          <a:endParaRPr lang="ru-RU"/>
        </a:p>
      </dgm:t>
    </dgm:pt>
    <dgm:pt modelId="{A688B7F3-6381-4093-B4BC-0E52D370891E}" type="pres">
      <dgm:prSet presAssocID="{CD2EECE6-C16F-4352-943B-13E540D08603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4D003-3194-4C48-A72D-DBD74D9CC698}" type="pres">
      <dgm:prSet presAssocID="{CD2EECE6-C16F-4352-943B-13E540D0860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15844-87F5-4D33-AF36-ECB4C97E8173}" type="pres">
      <dgm:prSet presAssocID="{887A2B86-6BE6-4EB4-A905-B58BA7780335}" presName="hSp" presStyleCnt="0"/>
      <dgm:spPr/>
    </dgm:pt>
    <dgm:pt modelId="{F73EB765-E11B-4222-AE58-B558EF15AEDF}" type="pres">
      <dgm:prSet presAssocID="{887A2B86-6BE6-4EB4-A905-B58BA7780335}" presName="vProcSp" presStyleCnt="0"/>
      <dgm:spPr/>
    </dgm:pt>
    <dgm:pt modelId="{B9AB982E-8EF7-4618-B9FE-372479002114}" type="pres">
      <dgm:prSet presAssocID="{887A2B86-6BE6-4EB4-A905-B58BA7780335}" presName="vSp1" presStyleCnt="0"/>
      <dgm:spPr/>
    </dgm:pt>
    <dgm:pt modelId="{662F99F4-0E84-4F81-ADA4-D748FF3887BD}" type="pres">
      <dgm:prSet presAssocID="{887A2B86-6BE6-4EB4-A905-B58BA7780335}" presName="simulatedConn" presStyleLbl="solidFgAcc1" presStyleIdx="0" presStyleCnt="2"/>
      <dgm:spPr/>
    </dgm:pt>
    <dgm:pt modelId="{7452BA82-8411-4527-AB64-B66A6F42CA62}" type="pres">
      <dgm:prSet presAssocID="{887A2B86-6BE6-4EB4-A905-B58BA7780335}" presName="vSp2" presStyleCnt="0"/>
      <dgm:spPr/>
    </dgm:pt>
    <dgm:pt modelId="{76C9928F-8726-44A7-A6E2-BF8C7BA41C39}" type="pres">
      <dgm:prSet presAssocID="{887A2B86-6BE6-4EB4-A905-B58BA7780335}" presName="sibTrans" presStyleCnt="0"/>
      <dgm:spPr/>
    </dgm:pt>
    <dgm:pt modelId="{9BD32398-DA23-4AD6-A367-44E26185FC88}" type="pres">
      <dgm:prSet presAssocID="{6A90AB2D-5793-4633-A052-A94EB438B915}" presName="compositeNode" presStyleCnt="0">
        <dgm:presLayoutVars>
          <dgm:bulletEnabled val="1"/>
        </dgm:presLayoutVars>
      </dgm:prSet>
      <dgm:spPr/>
    </dgm:pt>
    <dgm:pt modelId="{961684A2-82BE-4818-89EC-1AE271D885A4}" type="pres">
      <dgm:prSet presAssocID="{6A90AB2D-5793-4633-A052-A94EB438B915}" presName="bgRect" presStyleLbl="node1" presStyleIdx="1" presStyleCnt="3"/>
      <dgm:spPr/>
      <dgm:t>
        <a:bodyPr/>
        <a:lstStyle/>
        <a:p>
          <a:endParaRPr lang="ru-RU"/>
        </a:p>
      </dgm:t>
    </dgm:pt>
    <dgm:pt modelId="{0CE63A16-6D22-4295-80E4-143A7E5A5827}" type="pres">
      <dgm:prSet presAssocID="{6A90AB2D-5793-4633-A052-A94EB438B91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79425-F722-4DA0-9247-299F264A6B0F}" type="pres">
      <dgm:prSet presAssocID="{6A90AB2D-5793-4633-A052-A94EB438B91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517C7-9603-4207-8679-89107A5EC81E}" type="pres">
      <dgm:prSet presAssocID="{226176BA-C024-4D57-8F7D-BF3CA44A7673}" presName="hSp" presStyleCnt="0"/>
      <dgm:spPr/>
    </dgm:pt>
    <dgm:pt modelId="{76E0C214-19CF-412C-BF27-B1DB37F50DAC}" type="pres">
      <dgm:prSet presAssocID="{226176BA-C024-4D57-8F7D-BF3CA44A7673}" presName="vProcSp" presStyleCnt="0"/>
      <dgm:spPr/>
    </dgm:pt>
    <dgm:pt modelId="{B932EB30-2940-4655-89D3-3CFCD8923D14}" type="pres">
      <dgm:prSet presAssocID="{226176BA-C024-4D57-8F7D-BF3CA44A7673}" presName="vSp1" presStyleCnt="0"/>
      <dgm:spPr/>
    </dgm:pt>
    <dgm:pt modelId="{21D6069B-94B4-4A01-B204-1249026E8969}" type="pres">
      <dgm:prSet presAssocID="{226176BA-C024-4D57-8F7D-BF3CA44A7673}" presName="simulatedConn" presStyleLbl="solidFgAcc1" presStyleIdx="1" presStyleCnt="2"/>
      <dgm:spPr/>
    </dgm:pt>
    <dgm:pt modelId="{E1ACE3FE-5261-4924-8D80-73A1A9D1E39D}" type="pres">
      <dgm:prSet presAssocID="{226176BA-C024-4D57-8F7D-BF3CA44A7673}" presName="vSp2" presStyleCnt="0"/>
      <dgm:spPr/>
    </dgm:pt>
    <dgm:pt modelId="{2CC5AB02-69C4-4BF3-B217-A4154B1D213A}" type="pres">
      <dgm:prSet presAssocID="{226176BA-C024-4D57-8F7D-BF3CA44A7673}" presName="sibTrans" presStyleCnt="0"/>
      <dgm:spPr/>
    </dgm:pt>
    <dgm:pt modelId="{77E156F3-77B5-48E2-91EB-05176810E90F}" type="pres">
      <dgm:prSet presAssocID="{2D1C4068-2270-4B94-B169-8AFA080B1888}" presName="compositeNode" presStyleCnt="0">
        <dgm:presLayoutVars>
          <dgm:bulletEnabled val="1"/>
        </dgm:presLayoutVars>
      </dgm:prSet>
      <dgm:spPr/>
    </dgm:pt>
    <dgm:pt modelId="{8E2941E1-DE83-4175-8E56-D27CF9BD5D88}" type="pres">
      <dgm:prSet presAssocID="{2D1C4068-2270-4B94-B169-8AFA080B1888}" presName="bgRect" presStyleLbl="node1" presStyleIdx="2" presStyleCnt="3"/>
      <dgm:spPr/>
      <dgm:t>
        <a:bodyPr/>
        <a:lstStyle/>
        <a:p>
          <a:endParaRPr lang="ru-RU"/>
        </a:p>
      </dgm:t>
    </dgm:pt>
    <dgm:pt modelId="{847BFCD1-00C7-4F87-B853-5A618ECDE1FA}" type="pres">
      <dgm:prSet presAssocID="{2D1C4068-2270-4B94-B169-8AFA080B188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07076-BE44-471E-8788-7B0E7475A324}" type="pres">
      <dgm:prSet presAssocID="{2D1C4068-2270-4B94-B169-8AFA080B188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34F7E5-1D64-4C6D-9286-CE24086B050F}" srcId="{CD2EECE6-C16F-4352-943B-13E540D08603}" destId="{0A9C4A3F-0F69-4C21-BA19-985F1DB73E32}" srcOrd="0" destOrd="0" parTransId="{31E04506-35A6-4A16-BC46-A322CE6BC3A9}" sibTransId="{C4470A3D-09B0-4E07-9A13-BA1D7A90DCFF}"/>
    <dgm:cxn modelId="{5CEE460F-7A22-4BA4-B8A7-07EDA1A5C1E7}" type="presOf" srcId="{0189A01C-F2F8-40BC-8200-6CD0B83E860A}" destId="{59B79425-F722-4DA0-9247-299F264A6B0F}" srcOrd="0" destOrd="0" presId="urn:microsoft.com/office/officeart/2005/8/layout/hProcess7#1"/>
    <dgm:cxn modelId="{F6DA7685-D543-49B1-859B-A9D8E0A59A0F}" type="presOf" srcId="{0A9C4A3F-0F69-4C21-BA19-985F1DB73E32}" destId="{6F04D003-3194-4C48-A72D-DBD74D9CC698}" srcOrd="0" destOrd="0" presId="urn:microsoft.com/office/officeart/2005/8/layout/hProcess7#1"/>
    <dgm:cxn modelId="{FE6EB646-D4E4-40A9-948E-F38166C2E734}" srcId="{2D1C4068-2270-4B94-B169-8AFA080B1888}" destId="{AFFF8C6B-3E01-4DB2-8997-A7162EDA2922}" srcOrd="0" destOrd="0" parTransId="{23876DBD-C25A-440D-A0C4-02B3D11D7D2B}" sibTransId="{0BA0CD44-2040-44D9-AC72-39FCCA32BF7C}"/>
    <dgm:cxn modelId="{333C5459-86FB-46BD-80A2-A4E00EF04D6B}" srcId="{096CFB02-B935-43C4-8E25-D00CFA0D27F9}" destId="{CD2EECE6-C16F-4352-943B-13E540D08603}" srcOrd="0" destOrd="0" parTransId="{F8E598D2-BA6D-450E-9F05-270BD7F8696A}" sibTransId="{887A2B86-6BE6-4EB4-A905-B58BA7780335}"/>
    <dgm:cxn modelId="{193288F3-5895-42AC-9BA5-2D026EB4135A}" type="presOf" srcId="{CD2EECE6-C16F-4352-943B-13E540D08603}" destId="{A688B7F3-6381-4093-B4BC-0E52D370891E}" srcOrd="1" destOrd="0" presId="urn:microsoft.com/office/officeart/2005/8/layout/hProcess7#1"/>
    <dgm:cxn modelId="{A6D222B7-6A6D-4A61-A0D1-037D72823F87}" type="presOf" srcId="{6A90AB2D-5793-4633-A052-A94EB438B915}" destId="{0CE63A16-6D22-4295-80E4-143A7E5A5827}" srcOrd="1" destOrd="0" presId="urn:microsoft.com/office/officeart/2005/8/layout/hProcess7#1"/>
    <dgm:cxn modelId="{48D4A3C8-E542-45FA-9ED9-804FC9057E27}" srcId="{096CFB02-B935-43C4-8E25-D00CFA0D27F9}" destId="{6A90AB2D-5793-4633-A052-A94EB438B915}" srcOrd="1" destOrd="0" parTransId="{5144999B-BBE7-4D3E-AF59-F434867D85D1}" sibTransId="{226176BA-C024-4D57-8F7D-BF3CA44A7673}"/>
    <dgm:cxn modelId="{633D2983-D366-41C2-8E67-12C0E6CFD8CA}" type="presOf" srcId="{2D1C4068-2270-4B94-B169-8AFA080B1888}" destId="{847BFCD1-00C7-4F87-B853-5A618ECDE1FA}" srcOrd="1" destOrd="0" presId="urn:microsoft.com/office/officeart/2005/8/layout/hProcess7#1"/>
    <dgm:cxn modelId="{CAAF83A4-2531-4D82-B3C3-634EE3CD8865}" type="presOf" srcId="{096CFB02-B935-43C4-8E25-D00CFA0D27F9}" destId="{E4B89734-501A-4950-9444-C2B7CCF13B00}" srcOrd="0" destOrd="0" presId="urn:microsoft.com/office/officeart/2005/8/layout/hProcess7#1"/>
    <dgm:cxn modelId="{D5DB911A-7EEC-4346-9F38-D553F27E67A0}" srcId="{6A90AB2D-5793-4633-A052-A94EB438B915}" destId="{0189A01C-F2F8-40BC-8200-6CD0B83E860A}" srcOrd="0" destOrd="0" parTransId="{59307E4D-C572-4284-80EA-709C4D3E6F21}" sibTransId="{49A6CDD6-7501-4FC4-87C9-B93226599A4C}"/>
    <dgm:cxn modelId="{126FF936-50CF-424E-BDF6-0AFADCFE2B10}" type="presOf" srcId="{AFFF8C6B-3E01-4DB2-8997-A7162EDA2922}" destId="{FF307076-BE44-471E-8788-7B0E7475A324}" srcOrd="0" destOrd="0" presId="urn:microsoft.com/office/officeart/2005/8/layout/hProcess7#1"/>
    <dgm:cxn modelId="{2D1B56EF-5BFA-4C6F-94D5-21C058E83055}" type="presOf" srcId="{2D1C4068-2270-4B94-B169-8AFA080B1888}" destId="{8E2941E1-DE83-4175-8E56-D27CF9BD5D88}" srcOrd="0" destOrd="0" presId="urn:microsoft.com/office/officeart/2005/8/layout/hProcess7#1"/>
    <dgm:cxn modelId="{54939A4E-0E2F-4B63-81FB-DC021CF814BF}" srcId="{096CFB02-B935-43C4-8E25-D00CFA0D27F9}" destId="{2D1C4068-2270-4B94-B169-8AFA080B1888}" srcOrd="2" destOrd="0" parTransId="{A4DD7F29-5445-412A-8EA8-0C009D5FF08D}" sibTransId="{83873767-E4FF-4132-954C-01A5A7FFD540}"/>
    <dgm:cxn modelId="{B1DB2DE7-8FAD-4D76-9F44-527ADA2D5504}" type="presOf" srcId="{6A90AB2D-5793-4633-A052-A94EB438B915}" destId="{961684A2-82BE-4818-89EC-1AE271D885A4}" srcOrd="0" destOrd="0" presId="urn:microsoft.com/office/officeart/2005/8/layout/hProcess7#1"/>
    <dgm:cxn modelId="{EA34D8F4-2EDB-49B0-A368-DAFF958A4358}" type="presOf" srcId="{CD2EECE6-C16F-4352-943B-13E540D08603}" destId="{3732FFA0-8024-459A-A268-D1BBB3F69ED7}" srcOrd="0" destOrd="0" presId="urn:microsoft.com/office/officeart/2005/8/layout/hProcess7#1"/>
    <dgm:cxn modelId="{DF93F3D6-4545-444A-882A-26C1287F081C}" type="presParOf" srcId="{E4B89734-501A-4950-9444-C2B7CCF13B00}" destId="{F8A24331-05D2-4012-A12C-2A2A9E21673B}" srcOrd="0" destOrd="0" presId="urn:microsoft.com/office/officeart/2005/8/layout/hProcess7#1"/>
    <dgm:cxn modelId="{CDF122A3-BAB4-4D66-BDD9-33DA38C09270}" type="presParOf" srcId="{F8A24331-05D2-4012-A12C-2A2A9E21673B}" destId="{3732FFA0-8024-459A-A268-D1BBB3F69ED7}" srcOrd="0" destOrd="0" presId="urn:microsoft.com/office/officeart/2005/8/layout/hProcess7#1"/>
    <dgm:cxn modelId="{21EA77C5-96F9-4930-BD55-CEDB2C4E5371}" type="presParOf" srcId="{F8A24331-05D2-4012-A12C-2A2A9E21673B}" destId="{A688B7F3-6381-4093-B4BC-0E52D370891E}" srcOrd="1" destOrd="0" presId="urn:microsoft.com/office/officeart/2005/8/layout/hProcess7#1"/>
    <dgm:cxn modelId="{CA5E7931-AEB5-4851-9E94-3B70486F4FFA}" type="presParOf" srcId="{F8A24331-05D2-4012-A12C-2A2A9E21673B}" destId="{6F04D003-3194-4C48-A72D-DBD74D9CC698}" srcOrd="2" destOrd="0" presId="urn:microsoft.com/office/officeart/2005/8/layout/hProcess7#1"/>
    <dgm:cxn modelId="{54FD59D8-26B5-4D6F-8D81-8D38D75E386B}" type="presParOf" srcId="{E4B89734-501A-4950-9444-C2B7CCF13B00}" destId="{9DC15844-87F5-4D33-AF36-ECB4C97E8173}" srcOrd="1" destOrd="0" presId="urn:microsoft.com/office/officeart/2005/8/layout/hProcess7#1"/>
    <dgm:cxn modelId="{D1AF9520-EED0-40B3-A6A1-90BB44A2FBCA}" type="presParOf" srcId="{E4B89734-501A-4950-9444-C2B7CCF13B00}" destId="{F73EB765-E11B-4222-AE58-B558EF15AEDF}" srcOrd="2" destOrd="0" presId="urn:microsoft.com/office/officeart/2005/8/layout/hProcess7#1"/>
    <dgm:cxn modelId="{85FC75B0-F379-4DA1-AB97-2A5E8C9E8634}" type="presParOf" srcId="{F73EB765-E11B-4222-AE58-B558EF15AEDF}" destId="{B9AB982E-8EF7-4618-B9FE-372479002114}" srcOrd="0" destOrd="0" presId="urn:microsoft.com/office/officeart/2005/8/layout/hProcess7#1"/>
    <dgm:cxn modelId="{7F7FFB93-B6FE-4B49-8030-778FAE202EFA}" type="presParOf" srcId="{F73EB765-E11B-4222-AE58-B558EF15AEDF}" destId="{662F99F4-0E84-4F81-ADA4-D748FF3887BD}" srcOrd="1" destOrd="0" presId="urn:microsoft.com/office/officeart/2005/8/layout/hProcess7#1"/>
    <dgm:cxn modelId="{7E7BF4B4-2BCE-4967-811C-0946B5763B05}" type="presParOf" srcId="{F73EB765-E11B-4222-AE58-B558EF15AEDF}" destId="{7452BA82-8411-4527-AB64-B66A6F42CA62}" srcOrd="2" destOrd="0" presId="urn:microsoft.com/office/officeart/2005/8/layout/hProcess7#1"/>
    <dgm:cxn modelId="{C82FA2CF-9335-415F-A981-DC4859C6C3D1}" type="presParOf" srcId="{E4B89734-501A-4950-9444-C2B7CCF13B00}" destId="{76C9928F-8726-44A7-A6E2-BF8C7BA41C39}" srcOrd="3" destOrd="0" presId="urn:microsoft.com/office/officeart/2005/8/layout/hProcess7#1"/>
    <dgm:cxn modelId="{E235C737-ECFC-426C-9026-878B3E27322B}" type="presParOf" srcId="{E4B89734-501A-4950-9444-C2B7CCF13B00}" destId="{9BD32398-DA23-4AD6-A367-44E26185FC88}" srcOrd="4" destOrd="0" presId="urn:microsoft.com/office/officeart/2005/8/layout/hProcess7#1"/>
    <dgm:cxn modelId="{2B2CD8D2-08C5-4D1B-BB38-FCBC76FEBE4F}" type="presParOf" srcId="{9BD32398-DA23-4AD6-A367-44E26185FC88}" destId="{961684A2-82BE-4818-89EC-1AE271D885A4}" srcOrd="0" destOrd="0" presId="urn:microsoft.com/office/officeart/2005/8/layout/hProcess7#1"/>
    <dgm:cxn modelId="{48FD0AEC-AC0D-46A8-A3CB-1132C27E7D29}" type="presParOf" srcId="{9BD32398-DA23-4AD6-A367-44E26185FC88}" destId="{0CE63A16-6D22-4295-80E4-143A7E5A5827}" srcOrd="1" destOrd="0" presId="urn:microsoft.com/office/officeart/2005/8/layout/hProcess7#1"/>
    <dgm:cxn modelId="{DF768109-D861-4347-99F7-B30DDDDFA598}" type="presParOf" srcId="{9BD32398-DA23-4AD6-A367-44E26185FC88}" destId="{59B79425-F722-4DA0-9247-299F264A6B0F}" srcOrd="2" destOrd="0" presId="urn:microsoft.com/office/officeart/2005/8/layout/hProcess7#1"/>
    <dgm:cxn modelId="{36258780-DCDC-4113-BC87-BFDEF78672D2}" type="presParOf" srcId="{E4B89734-501A-4950-9444-C2B7CCF13B00}" destId="{7C4517C7-9603-4207-8679-89107A5EC81E}" srcOrd="5" destOrd="0" presId="urn:microsoft.com/office/officeart/2005/8/layout/hProcess7#1"/>
    <dgm:cxn modelId="{E9029D72-F241-425F-8D62-2AF0021B3075}" type="presParOf" srcId="{E4B89734-501A-4950-9444-C2B7CCF13B00}" destId="{76E0C214-19CF-412C-BF27-B1DB37F50DAC}" srcOrd="6" destOrd="0" presId="urn:microsoft.com/office/officeart/2005/8/layout/hProcess7#1"/>
    <dgm:cxn modelId="{64D28F58-7B3A-43B4-B320-C23978EEA306}" type="presParOf" srcId="{76E0C214-19CF-412C-BF27-B1DB37F50DAC}" destId="{B932EB30-2940-4655-89D3-3CFCD8923D14}" srcOrd="0" destOrd="0" presId="urn:microsoft.com/office/officeart/2005/8/layout/hProcess7#1"/>
    <dgm:cxn modelId="{5F024BC3-297C-4D75-9624-0169331790A3}" type="presParOf" srcId="{76E0C214-19CF-412C-BF27-B1DB37F50DAC}" destId="{21D6069B-94B4-4A01-B204-1249026E8969}" srcOrd="1" destOrd="0" presId="urn:microsoft.com/office/officeart/2005/8/layout/hProcess7#1"/>
    <dgm:cxn modelId="{79CBBEA8-8F91-4E8B-A4F4-C09F9441942B}" type="presParOf" srcId="{76E0C214-19CF-412C-BF27-B1DB37F50DAC}" destId="{E1ACE3FE-5261-4924-8D80-73A1A9D1E39D}" srcOrd="2" destOrd="0" presId="urn:microsoft.com/office/officeart/2005/8/layout/hProcess7#1"/>
    <dgm:cxn modelId="{041F6B85-136E-4CC0-BD21-9CAC47953E5C}" type="presParOf" srcId="{E4B89734-501A-4950-9444-C2B7CCF13B00}" destId="{2CC5AB02-69C4-4BF3-B217-A4154B1D213A}" srcOrd="7" destOrd="0" presId="urn:microsoft.com/office/officeart/2005/8/layout/hProcess7#1"/>
    <dgm:cxn modelId="{EF34A958-75DD-4683-8F72-F0E1CF58093B}" type="presParOf" srcId="{E4B89734-501A-4950-9444-C2B7CCF13B00}" destId="{77E156F3-77B5-48E2-91EB-05176810E90F}" srcOrd="8" destOrd="0" presId="urn:microsoft.com/office/officeart/2005/8/layout/hProcess7#1"/>
    <dgm:cxn modelId="{E357AD0A-CB48-4650-9DED-98E95132DC10}" type="presParOf" srcId="{77E156F3-77B5-48E2-91EB-05176810E90F}" destId="{8E2941E1-DE83-4175-8E56-D27CF9BD5D88}" srcOrd="0" destOrd="0" presId="urn:microsoft.com/office/officeart/2005/8/layout/hProcess7#1"/>
    <dgm:cxn modelId="{11027541-E3F7-41E5-9247-9DD1F3DCA193}" type="presParOf" srcId="{77E156F3-77B5-48E2-91EB-05176810E90F}" destId="{847BFCD1-00C7-4F87-B853-5A618ECDE1FA}" srcOrd="1" destOrd="0" presId="urn:microsoft.com/office/officeart/2005/8/layout/hProcess7#1"/>
    <dgm:cxn modelId="{101E2384-44E1-4178-97D5-29504248AFC9}" type="presParOf" srcId="{77E156F3-77B5-48E2-91EB-05176810E90F}" destId="{FF307076-BE44-471E-8788-7B0E7475A324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88B9E-EF9A-4A2F-B025-F7C924134E3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0B752-9E83-4150-81EA-0BB0DF89F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53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8D615-C772-4202-9BDA-0DF8172561EF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1E5F0-91CD-44A0-ADB4-86B1D70E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8D615-C772-4202-9BDA-0DF8172561EF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1E5F0-91CD-44A0-ADB4-86B1D70E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8D615-C772-4202-9BDA-0DF8172561EF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1E5F0-91CD-44A0-ADB4-86B1D70E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8D615-C772-4202-9BDA-0DF8172561EF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1E5F0-91CD-44A0-ADB4-86B1D70E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8D615-C772-4202-9BDA-0DF8172561EF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1E5F0-91CD-44A0-ADB4-86B1D70E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8D615-C772-4202-9BDA-0DF8172561EF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1E5F0-91CD-44A0-ADB4-86B1D70E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8D615-C772-4202-9BDA-0DF8172561EF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1E5F0-91CD-44A0-ADB4-86B1D70E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8D615-C772-4202-9BDA-0DF8172561EF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1E5F0-91CD-44A0-ADB4-86B1D70E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8D615-C772-4202-9BDA-0DF8172561EF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1E5F0-91CD-44A0-ADB4-86B1D70E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8D615-C772-4202-9BDA-0DF8172561EF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1E5F0-91CD-44A0-ADB4-86B1D70E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8D615-C772-4202-9BDA-0DF8172561EF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1E5F0-91CD-44A0-ADB4-86B1D70E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8D615-C772-4202-9BDA-0DF8172561EF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1E5F0-91CD-44A0-ADB4-86B1D70E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8D615-C772-4202-9BDA-0DF8172561EF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1E5F0-91CD-44A0-ADB4-86B1D70E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83C8D615-C772-4202-9BDA-0DF8172561EF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741E5F0-91CD-44A0-ADB4-86B1D70E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oudrost.ru/tema/mysl.html" TargetMode="External"/><Relationship Id="rId2" Type="http://schemas.openxmlformats.org/officeDocument/2006/relationships/hyperlink" Target="http://moudrost.ru/tema/aphorism-word-1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лавная0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57166"/>
            <a:ext cx="4071967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6248" y="1"/>
            <a:ext cx="450059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u="sng" dirty="0" smtClean="0">
                <a:ln w="3175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«Формирование готовности </a:t>
            </a:r>
          </a:p>
          <a:p>
            <a:pPr algn="ctr"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учащихся школы </a:t>
            </a:r>
          </a:p>
          <a:p>
            <a:pPr algn="ctr"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здоровьесбережению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»</a:t>
            </a:r>
          </a:p>
          <a:p>
            <a:pPr algn="ctr">
              <a:defRPr/>
            </a:pPr>
            <a:endParaRPr lang="ru-RU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20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Шинкарева Лидия Викторовна </a:t>
            </a:r>
          </a:p>
          <a:p>
            <a:pPr algn="ctr"/>
            <a:r>
              <a:rPr lang="ru-RU" sz="2400" b="1" u="sng" dirty="0" smtClean="0">
                <a:latin typeface="Monotype Corsiva" pitchFamily="66" charset="0"/>
              </a:rPr>
              <a:t>учитель физической культуры высшей квалификационной </a:t>
            </a:r>
          </a:p>
          <a:p>
            <a:pPr algn="ctr"/>
            <a:r>
              <a:rPr lang="ru-RU" sz="2400" b="1" u="sng" dirty="0" smtClean="0">
                <a:latin typeface="Monotype Corsiva" pitchFamily="66" charset="0"/>
              </a:rPr>
              <a:t>категории</a:t>
            </a:r>
          </a:p>
          <a:p>
            <a:pPr algn="ctr"/>
            <a:r>
              <a:rPr lang="ru-RU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МБОУ «Школа № 54»</a:t>
            </a:r>
          </a:p>
          <a:p>
            <a:pPr algn="ctr"/>
            <a:r>
              <a:rPr lang="ru-RU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Авиастроительного  и Ново-Савиновского районов города Казани  </a:t>
            </a:r>
          </a:p>
          <a:p>
            <a:pPr algn="ctr"/>
            <a:endParaRPr lang="ru-RU" sz="20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2000" b="1" u="sng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2000" b="1" u="sng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20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     </a:t>
            </a:r>
            <a:endParaRPr lang="ru-RU" sz="2000" b="1" u="sng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229600" cy="792163"/>
          </a:xfrm>
        </p:spPr>
        <p:txBody>
          <a:bodyPr/>
          <a:lstStyle/>
          <a:p>
            <a:pPr lvl="1" eaLnBrk="1" hangingPunct="1">
              <a:defRPr/>
            </a:pPr>
            <a:r>
              <a:rPr lang="ru-RU" altLang="ru-RU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/>
            </a:r>
            <a:br>
              <a:rPr lang="ru-RU" altLang="ru-RU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</a:br>
            <a:r>
              <a:rPr lang="ru-RU" altLang="ru-RU" sz="2800" b="1" dirty="0" smtClean="0">
                <a:solidFill>
                  <a:srgbClr val="C00000"/>
                </a:solidFill>
                <a:latin typeface="Palatino Linotype" pitchFamily="18" charset="0"/>
                <a:cs typeface="Arial" pitchFamily="34" charset="0"/>
              </a:rPr>
              <a:t>Современный</a:t>
            </a:r>
            <a:r>
              <a:rPr lang="ru-RU" altLang="ru-RU" sz="2800" dirty="0" smtClean="0">
                <a:solidFill>
                  <a:srgbClr val="C0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altLang="ru-RU" sz="2800" b="1" dirty="0" smtClean="0">
                <a:solidFill>
                  <a:srgbClr val="C00000"/>
                </a:solidFill>
                <a:latin typeface="Palatino Linotype" pitchFamily="18" charset="0"/>
                <a:cs typeface="Arial" pitchFamily="34" charset="0"/>
              </a:rPr>
              <a:t>урок</a:t>
            </a:r>
            <a:r>
              <a:rPr lang="ru-RU" altLang="ru-RU" sz="2800" dirty="0" smtClean="0">
                <a:solidFill>
                  <a:srgbClr val="C0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altLang="ru-RU" sz="2800" b="1" dirty="0" smtClean="0">
                <a:solidFill>
                  <a:srgbClr val="C00000"/>
                </a:solidFill>
                <a:latin typeface="Palatino Linotype" pitchFamily="18" charset="0"/>
                <a:cs typeface="Arial" pitchFamily="34" charset="0"/>
              </a:rPr>
              <a:t>по ФГОС</a:t>
            </a:r>
            <a:r>
              <a:rPr lang="ru-RU" altLang="ru-RU" sz="2800" dirty="0" smtClean="0">
                <a:solidFill>
                  <a:srgbClr val="C0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</a:br>
            <a:endParaRPr lang="ru-RU" dirty="0" smtClean="0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323850" y="1412776"/>
            <a:ext cx="81359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1" indent="-457200"/>
            <a:r>
              <a:rPr lang="ru-RU" altLang="ru-RU" sz="1600" dirty="0">
                <a:solidFill>
                  <a:srgbClr val="F88530"/>
                </a:solidFill>
                <a:latin typeface="Wingdings" pitchFamily="2" charset="2"/>
              </a:rPr>
              <a:t>—</a:t>
            </a:r>
            <a:r>
              <a:rPr lang="ru-RU" altLang="ru-RU" sz="1600" b="1" dirty="0">
                <a:solidFill>
                  <a:srgbClr val="4F271C"/>
                </a:solidFill>
                <a:latin typeface="Times New Roman" pitchFamily="18" charset="0"/>
              </a:rPr>
              <a:t>хорошо организованный урок в хорошо оборудованном кабинете должен иметь</a:t>
            </a:r>
            <a:r>
              <a:rPr lang="ru-RU" altLang="ru-RU" sz="1600" b="1" dirty="0">
                <a:latin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4F271C"/>
                </a:solidFill>
                <a:latin typeface="Times New Roman" pitchFamily="18" charset="0"/>
              </a:rPr>
              <a:t>хорошее начало и хорошее окончание;</a:t>
            </a:r>
            <a:endParaRPr lang="ru-RU" altLang="ru-RU" b="1" dirty="0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323850" y="1916833"/>
            <a:ext cx="79930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1" indent="-457200"/>
            <a:r>
              <a:rPr lang="ru-RU" altLang="ru-RU" sz="1600" dirty="0">
                <a:solidFill>
                  <a:srgbClr val="F88530"/>
                </a:solidFill>
                <a:latin typeface="Wingdings" pitchFamily="2" charset="2"/>
              </a:rPr>
              <a:t>—</a:t>
            </a:r>
            <a:r>
              <a:rPr lang="ru-RU" altLang="ru-RU" sz="1600" b="1" dirty="0">
                <a:solidFill>
                  <a:srgbClr val="4F271C"/>
                </a:solidFill>
                <a:latin typeface="Times New Roman" pitchFamily="18" charset="0"/>
              </a:rPr>
              <a:t>учитель должен спланировать свою деятельность и деятельность учащихся,</a:t>
            </a:r>
            <a:r>
              <a:rPr lang="ru-RU" altLang="ru-RU" sz="1600" b="1" dirty="0">
                <a:latin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4F271C"/>
                </a:solidFill>
                <a:latin typeface="Times New Roman" pitchFamily="18" charset="0"/>
              </a:rPr>
              <a:t>четко сформулировать тему, цель, задачи урока</a:t>
            </a:r>
            <a:r>
              <a:rPr lang="ru-RU" altLang="ru-RU" sz="1600" dirty="0">
                <a:solidFill>
                  <a:srgbClr val="4F271C"/>
                </a:solidFill>
                <a:latin typeface="Times New Roman" pitchFamily="18" charset="0"/>
              </a:rPr>
              <a:t>;</a:t>
            </a:r>
            <a:endParaRPr lang="ru-RU" altLang="ru-RU" dirty="0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23850" y="2420888"/>
            <a:ext cx="8569325" cy="84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1600" dirty="0">
                <a:solidFill>
                  <a:srgbClr val="F88530"/>
                </a:solidFill>
                <a:latin typeface="Wingdings" pitchFamily="2" charset="2"/>
              </a:rPr>
              <a:t>—</a:t>
            </a:r>
            <a:r>
              <a:rPr lang="ru-RU" altLang="ru-RU" sz="1600" b="1" dirty="0">
                <a:solidFill>
                  <a:srgbClr val="4F271C"/>
                </a:solidFill>
                <a:latin typeface="Times New Roman" pitchFamily="18" charset="0"/>
              </a:rPr>
              <a:t>урок должен быть проблемным и развивающим: учитель сам нацеливается на</a:t>
            </a:r>
            <a:endParaRPr lang="ru-RU" altLang="ru-RU" sz="1200" b="1" dirty="0">
              <a:latin typeface="Times New Roman" pitchFamily="18" charset="0"/>
            </a:endParaRPr>
          </a:p>
          <a:p>
            <a:pPr lvl="1" indent="-457200">
              <a:lnSpc>
                <a:spcPct val="122000"/>
              </a:lnSpc>
            </a:pPr>
            <a:r>
              <a:rPr lang="ru-RU" altLang="ru-RU" sz="1600" b="1" dirty="0">
                <a:solidFill>
                  <a:srgbClr val="4F271C"/>
                </a:solidFill>
                <a:latin typeface="Times New Roman" pitchFamily="18" charset="0"/>
              </a:rPr>
              <a:t>сотрудничество с учениками и умеет направлять учеников на сотрудничество с</a:t>
            </a:r>
            <a:r>
              <a:rPr lang="ru-RU" altLang="ru-RU" sz="1600" b="1" dirty="0">
                <a:latin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4F271C"/>
                </a:solidFill>
                <a:latin typeface="Times New Roman" pitchFamily="18" charset="0"/>
              </a:rPr>
              <a:t>учителем и одноклассниками;</a:t>
            </a:r>
            <a:endParaRPr lang="ru-RU" altLang="ru-RU" b="1" dirty="0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333375" y="3284985"/>
            <a:ext cx="84963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1" indent="-457200"/>
            <a:r>
              <a:rPr lang="ru-RU" altLang="ru-RU" sz="1600" b="1" dirty="0">
                <a:solidFill>
                  <a:srgbClr val="F88530"/>
                </a:solidFill>
                <a:latin typeface="Wingdings" pitchFamily="2" charset="2"/>
              </a:rPr>
              <a:t>—</a:t>
            </a:r>
            <a:r>
              <a:rPr lang="ru-RU" altLang="ru-RU" sz="1600" b="1" dirty="0">
                <a:solidFill>
                  <a:srgbClr val="4F271C"/>
                </a:solidFill>
                <a:latin typeface="Times New Roman" pitchFamily="18" charset="0"/>
              </a:rPr>
              <a:t>учитель организует проблемные и поисковые ситуации, активизирует</a:t>
            </a:r>
            <a:r>
              <a:rPr lang="ru-RU" altLang="ru-RU" sz="1600" b="1" dirty="0">
                <a:latin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4F271C"/>
                </a:solidFill>
                <a:latin typeface="Times New Roman" pitchFamily="18" charset="0"/>
              </a:rPr>
              <a:t>деятельность учащихся</a:t>
            </a:r>
            <a:r>
              <a:rPr lang="ru-RU" altLang="ru-RU" sz="1600" dirty="0">
                <a:solidFill>
                  <a:srgbClr val="4F271C"/>
                </a:solidFill>
                <a:latin typeface="Times New Roman" pitchFamily="18" charset="0"/>
              </a:rPr>
              <a:t>;</a:t>
            </a:r>
            <a:endParaRPr lang="ru-RU" altLang="ru-RU" dirty="0"/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342900" y="3789040"/>
            <a:ext cx="83327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1600" dirty="0">
                <a:solidFill>
                  <a:srgbClr val="F88530"/>
                </a:solidFill>
                <a:latin typeface="Wingdings" pitchFamily="2" charset="2"/>
              </a:rPr>
              <a:t>—</a:t>
            </a:r>
            <a:r>
              <a:rPr lang="ru-RU" altLang="ru-RU" sz="1600" b="1" dirty="0">
                <a:solidFill>
                  <a:srgbClr val="4F271C"/>
                </a:solidFill>
                <a:latin typeface="Times New Roman" pitchFamily="18" charset="0"/>
              </a:rPr>
              <a:t>вывод делают сами учащиеся</a:t>
            </a:r>
            <a:r>
              <a:rPr lang="ru-RU" altLang="ru-RU" sz="1600" dirty="0">
                <a:solidFill>
                  <a:srgbClr val="4F271C"/>
                </a:solidFill>
                <a:latin typeface="Times New Roman" pitchFamily="18" charset="0"/>
              </a:rPr>
              <a:t>;</a:t>
            </a:r>
            <a:endParaRPr lang="ru-RU" altLang="ru-RU" dirty="0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288925" y="4149081"/>
            <a:ext cx="85312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1600" dirty="0">
                <a:solidFill>
                  <a:srgbClr val="F88530"/>
                </a:solidFill>
                <a:latin typeface="Wingdings" pitchFamily="2" charset="2"/>
              </a:rPr>
              <a:t>—</a:t>
            </a:r>
            <a:r>
              <a:rPr lang="ru-RU" altLang="ru-RU" sz="1600" b="1" dirty="0">
                <a:solidFill>
                  <a:srgbClr val="4F271C"/>
                </a:solidFill>
                <a:latin typeface="Times New Roman" pitchFamily="18" charset="0"/>
              </a:rPr>
              <a:t>минимум репродукции и максимум творчества и сотворчества</a:t>
            </a:r>
            <a:r>
              <a:rPr lang="ru-RU" altLang="ru-RU" sz="1600" dirty="0">
                <a:solidFill>
                  <a:srgbClr val="4F271C"/>
                </a:solidFill>
                <a:latin typeface="Times New Roman" pitchFamily="18" charset="0"/>
              </a:rPr>
              <a:t>;</a:t>
            </a:r>
            <a:endParaRPr lang="ru-RU" altLang="ru-RU" dirty="0"/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342900" y="4509121"/>
            <a:ext cx="84772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1600" dirty="0">
                <a:solidFill>
                  <a:srgbClr val="F88530"/>
                </a:solidFill>
                <a:latin typeface="Wingdings" pitchFamily="2" charset="2"/>
              </a:rPr>
              <a:t>—</a:t>
            </a:r>
            <a:r>
              <a:rPr lang="ru-RU" altLang="ru-RU" sz="1600" b="1" dirty="0" err="1">
                <a:solidFill>
                  <a:srgbClr val="4F271C"/>
                </a:solidFill>
                <a:latin typeface="Times New Roman" pitchFamily="18" charset="0"/>
              </a:rPr>
              <a:t>времясбережение</a:t>
            </a:r>
            <a:r>
              <a:rPr lang="ru-RU" altLang="ru-RU" sz="1600" b="1" dirty="0">
                <a:solidFill>
                  <a:srgbClr val="4F271C"/>
                </a:solidFill>
                <a:latin typeface="Times New Roman" pitchFamily="18" charset="0"/>
              </a:rPr>
              <a:t> и </a:t>
            </a:r>
            <a:r>
              <a:rPr lang="ru-RU" altLang="ru-RU" sz="1600" b="1" dirty="0" err="1">
                <a:solidFill>
                  <a:srgbClr val="4F271C"/>
                </a:solidFill>
                <a:latin typeface="Times New Roman" pitchFamily="18" charset="0"/>
              </a:rPr>
              <a:t>здоровьесбережение</a:t>
            </a:r>
            <a:r>
              <a:rPr lang="ru-RU" altLang="ru-RU" sz="1600" b="1" dirty="0">
                <a:solidFill>
                  <a:srgbClr val="4F271C"/>
                </a:solidFill>
                <a:latin typeface="Times New Roman" pitchFamily="18" charset="0"/>
              </a:rPr>
              <a:t>;</a:t>
            </a:r>
            <a:endParaRPr lang="ru-RU" altLang="ru-RU" b="1" dirty="0"/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288925" y="4797153"/>
            <a:ext cx="85312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1600" dirty="0">
                <a:solidFill>
                  <a:srgbClr val="F88530"/>
                </a:solidFill>
                <a:latin typeface="Wingdings" pitchFamily="2" charset="2"/>
              </a:rPr>
              <a:t>—</a:t>
            </a:r>
            <a:r>
              <a:rPr lang="ru-RU" altLang="ru-RU" sz="1600" b="1" dirty="0">
                <a:solidFill>
                  <a:srgbClr val="4F271C"/>
                </a:solidFill>
                <a:latin typeface="Times New Roman" pitchFamily="18" charset="0"/>
              </a:rPr>
              <a:t>в центре внимания урока - дети;</a:t>
            </a:r>
            <a:endParaRPr lang="ru-RU" altLang="ru-RU" b="1" dirty="0"/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288925" y="5085185"/>
            <a:ext cx="86042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1" indent="-457200"/>
            <a:r>
              <a:rPr lang="ru-RU" altLang="ru-RU" sz="1600" dirty="0">
                <a:solidFill>
                  <a:srgbClr val="F88530"/>
                </a:solidFill>
                <a:latin typeface="Wingdings" pitchFamily="2" charset="2"/>
              </a:rPr>
              <a:t>—</a:t>
            </a:r>
            <a:r>
              <a:rPr lang="ru-RU" altLang="ru-RU" sz="1600" b="1" dirty="0">
                <a:solidFill>
                  <a:srgbClr val="4F271C"/>
                </a:solidFill>
                <a:latin typeface="Times New Roman" pitchFamily="18" charset="0"/>
              </a:rPr>
              <a:t>учет уровня и возможностей учащихся, в котором учтены такие аспекты, как</a:t>
            </a:r>
            <a:r>
              <a:rPr lang="ru-RU" altLang="ru-RU" sz="1600" b="1" dirty="0">
                <a:latin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4F271C"/>
                </a:solidFill>
                <a:latin typeface="Times New Roman" pitchFamily="18" charset="0"/>
              </a:rPr>
              <a:t>профиль класса, стремление учащихся, настроение детей</a:t>
            </a:r>
            <a:r>
              <a:rPr lang="ru-RU" altLang="ru-RU" sz="1600" dirty="0">
                <a:solidFill>
                  <a:srgbClr val="4F271C"/>
                </a:solidFill>
                <a:latin typeface="Times New Roman" pitchFamily="18" charset="0"/>
              </a:rPr>
              <a:t>;</a:t>
            </a:r>
            <a:endParaRPr lang="ru-RU" altLang="ru-RU" dirty="0"/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251520" y="5877272"/>
            <a:ext cx="85550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1600" dirty="0" smtClean="0">
                <a:solidFill>
                  <a:srgbClr val="F88530"/>
                </a:solidFill>
                <a:latin typeface="Wingdings" pitchFamily="2" charset="2"/>
              </a:rPr>
              <a:t>—</a:t>
            </a:r>
            <a:r>
              <a:rPr lang="ru-RU" altLang="ru-RU" sz="1600" b="1" dirty="0">
                <a:solidFill>
                  <a:srgbClr val="4F271C"/>
                </a:solidFill>
                <a:latin typeface="Times New Roman" pitchFamily="18" charset="0"/>
              </a:rPr>
              <a:t>умение демонстрировать методическое искусство учителя</a:t>
            </a:r>
            <a:r>
              <a:rPr lang="ru-RU" altLang="ru-RU" sz="1600" dirty="0">
                <a:solidFill>
                  <a:srgbClr val="4F271C"/>
                </a:solidFill>
                <a:latin typeface="Times New Roman" pitchFamily="18" charset="0"/>
              </a:rPr>
              <a:t>;</a:t>
            </a:r>
            <a:endParaRPr lang="ru-RU" altLang="ru-RU" dirty="0"/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auto">
          <a:xfrm>
            <a:off x="361950" y="5589240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1600" dirty="0">
                <a:solidFill>
                  <a:srgbClr val="F88530"/>
                </a:solidFill>
                <a:latin typeface="Wingdings" pitchFamily="2" charset="2"/>
              </a:rPr>
              <a:t>—</a:t>
            </a:r>
            <a:r>
              <a:rPr lang="ru-RU" altLang="ru-RU" sz="1600" b="1" dirty="0">
                <a:solidFill>
                  <a:srgbClr val="4F271C"/>
                </a:solidFill>
                <a:latin typeface="Times New Roman" pitchFamily="18" charset="0"/>
              </a:rPr>
              <a:t>урок должен быть добрым</a:t>
            </a:r>
            <a:endParaRPr lang="ru-RU" altLang="ru-RU" b="1" dirty="0"/>
          </a:p>
        </p:txBody>
      </p:sp>
      <p:pic>
        <p:nvPicPr>
          <p:cNvPr id="6158" name="Picture 14" descr="C:\Users\Учитель\Pictures\i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5346" cy="10744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</a:rPr>
              <a:t/>
            </a:r>
            <a:br>
              <a:rPr lang="ru-RU" altLang="ru-RU" sz="2800" b="1" dirty="0" smtClean="0">
                <a:solidFill>
                  <a:schemeClr val="bg1"/>
                </a:solidFill>
              </a:rPr>
            </a:br>
            <a:r>
              <a:rPr lang="ru-RU" altLang="ru-RU" sz="2800" b="1" dirty="0" smtClean="0">
                <a:solidFill>
                  <a:srgbClr val="C00000"/>
                </a:solidFill>
                <a:latin typeface="Palatino Linotype" pitchFamily="18" charset="0"/>
              </a:rPr>
              <a:t>Универсальные учебные действия</a:t>
            </a:r>
            <a:r>
              <a:rPr lang="ru-RU" altLang="ru-RU" b="1" dirty="0" smtClean="0">
                <a:solidFill>
                  <a:schemeClr val="bg1"/>
                </a:solidFill>
              </a:rPr>
              <a:t/>
            </a:r>
            <a:br>
              <a:rPr lang="ru-RU" altLang="ru-RU" b="1" dirty="0" smtClean="0">
                <a:solidFill>
                  <a:schemeClr val="bg1"/>
                </a:solidFill>
              </a:rPr>
            </a:br>
            <a:endParaRPr lang="ru-RU" altLang="ru-RU" dirty="0" smtClean="0"/>
          </a:p>
        </p:txBody>
      </p:sp>
      <p:sp>
        <p:nvSpPr>
          <p:cNvPr id="8195" name="Прямоугольник 35"/>
          <p:cNvSpPr>
            <a:spLocks noChangeArrowheads="1"/>
          </p:cNvSpPr>
          <p:nvPr/>
        </p:nvSpPr>
        <p:spPr bwMode="auto">
          <a:xfrm>
            <a:off x="323850" y="1916832"/>
            <a:ext cx="8569325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dirty="0"/>
          </a:p>
          <a:p>
            <a:r>
              <a:rPr lang="ru-RU" altLang="ru-RU" dirty="0" smtClean="0"/>
              <a:t>• </a:t>
            </a:r>
            <a:r>
              <a:rPr lang="ru-RU" altLang="ru-RU" sz="2000" dirty="0" smtClean="0"/>
              <a:t>способность учащихся </a:t>
            </a:r>
            <a:r>
              <a:rPr lang="ru-RU" altLang="ru-RU" sz="2000" dirty="0"/>
              <a:t>к </a:t>
            </a:r>
            <a:r>
              <a:rPr lang="ru-RU" altLang="ru-RU" sz="2000" dirty="0">
                <a:solidFill>
                  <a:srgbClr val="C00000"/>
                </a:solidFill>
              </a:rPr>
              <a:t>саморазвитию и самосовершенствованию путем сознательного и активного присвоения нового социального опыта</a:t>
            </a:r>
            <a:r>
              <a:rPr lang="ru-RU" altLang="ru-RU" sz="2000" dirty="0" smtClean="0"/>
              <a:t>;</a:t>
            </a:r>
          </a:p>
          <a:p>
            <a:endParaRPr lang="ru-RU" altLang="ru-RU" sz="2000" dirty="0"/>
          </a:p>
          <a:p>
            <a:r>
              <a:rPr lang="ru-RU" altLang="ru-RU" sz="2000" dirty="0" smtClean="0"/>
              <a:t>• совокупность </a:t>
            </a:r>
            <a:r>
              <a:rPr lang="ru-RU" altLang="ru-RU" sz="2000" dirty="0"/>
              <a:t>действий учащегося, обеспечивающих его культурную идентичность, социальную компетентность, толерантность, </a:t>
            </a:r>
            <a:r>
              <a:rPr lang="ru-RU" altLang="ru-RU" sz="2000" dirty="0">
                <a:solidFill>
                  <a:srgbClr val="C00000"/>
                </a:solidFill>
              </a:rPr>
              <a:t>способность к самостоятельному усвоению новых знаний и умений, включая организацию этого процесса</a:t>
            </a:r>
            <a:r>
              <a:rPr lang="ru-RU" altLang="ru-RU" sz="2000" dirty="0" smtClean="0">
                <a:solidFill>
                  <a:srgbClr val="C00000"/>
                </a:solidFill>
              </a:rPr>
              <a:t>»</a:t>
            </a:r>
            <a:endParaRPr lang="ru-RU" altLang="ru-RU" sz="2000" i="1" dirty="0">
              <a:solidFill>
                <a:srgbClr val="C00000"/>
              </a:solidFill>
            </a:endParaRPr>
          </a:p>
        </p:txBody>
      </p:sp>
      <p:sp>
        <p:nvSpPr>
          <p:cNvPr id="8196" name="Прямоугольник 36"/>
          <p:cNvSpPr>
            <a:spLocks noChangeArrowheads="1"/>
          </p:cNvSpPr>
          <p:nvPr/>
        </p:nvSpPr>
        <p:spPr bwMode="auto">
          <a:xfrm>
            <a:off x="431800" y="3651250"/>
            <a:ext cx="8353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i="1" dirty="0" smtClean="0">
                <a:solidFill>
                  <a:srgbClr val="000099"/>
                </a:solidFill>
              </a:rPr>
              <a:t>                                                                                                                                    </a:t>
            </a:r>
            <a:endParaRPr lang="ru-RU" altLang="ru-RU" sz="1400" i="1" dirty="0">
              <a:solidFill>
                <a:srgbClr val="000099"/>
              </a:solidFill>
            </a:endParaRPr>
          </a:p>
        </p:txBody>
      </p:sp>
      <p:pic>
        <p:nvPicPr>
          <p:cNvPr id="5" name="Picture 14" descr="C:\Users\Учитель\Pictures\i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95346" cy="10744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i="1" dirty="0" smtClean="0"/>
              <a:t/>
            </a:r>
            <a:br>
              <a:rPr lang="ru-RU" altLang="ru-RU" sz="2800" i="1" dirty="0" smtClean="0"/>
            </a:br>
            <a:r>
              <a:rPr lang="ru-RU" altLang="ru-RU" sz="2400" b="1" dirty="0" smtClean="0">
                <a:solidFill>
                  <a:srgbClr val="C00000"/>
                </a:solidFill>
                <a:latin typeface="Palatino Linotype" pitchFamily="18" charset="0"/>
              </a:rPr>
              <a:t>Основная цель в развитии УУД</a:t>
            </a:r>
            <a:br>
              <a:rPr lang="ru-RU" altLang="ru-RU" sz="2400" b="1" dirty="0" smtClean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Palatino Linotype" pitchFamily="18" charset="0"/>
              </a:rPr>
              <a:t>на каждой из 3-х ступеней образования</a:t>
            </a:r>
            <a:r>
              <a:rPr lang="ru-RU" altLang="ru-RU" b="1" dirty="0" smtClean="0">
                <a:solidFill>
                  <a:schemeClr val="bg1"/>
                </a:solidFill>
              </a:rPr>
              <a:t/>
            </a:r>
            <a:br>
              <a:rPr lang="ru-RU" altLang="ru-RU" b="1" dirty="0" smtClean="0">
                <a:solidFill>
                  <a:schemeClr val="bg1"/>
                </a:solidFill>
              </a:rPr>
            </a:br>
            <a:endParaRPr lang="ru-RU" altLang="ru-RU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0513" y="4868863"/>
            <a:ext cx="2874962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«Учить ученика учиться»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48050" y="4592638"/>
            <a:ext cx="2441575" cy="8620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«</a:t>
            </a:r>
            <a:r>
              <a:rPr lang="ru-RU" sz="1600" b="1" dirty="0"/>
              <a:t>Учить ученика учиться</a:t>
            </a:r>
          </a:p>
          <a:p>
            <a:pPr>
              <a:defRPr/>
            </a:pPr>
            <a:r>
              <a:rPr lang="ru-RU" sz="1600" b="1" dirty="0"/>
              <a:t>в общении»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00788" y="4592638"/>
            <a:ext cx="2303462" cy="922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«Учить ученика учиться самостоятельно»</a:t>
            </a:r>
          </a:p>
        </p:txBody>
      </p:sp>
      <p:pic>
        <p:nvPicPr>
          <p:cNvPr id="8" name="Picture 14" descr="C:\Users\Учитель\Pictures\i (2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95346" cy="10744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74638"/>
            <a:ext cx="8280920" cy="8509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</a:rPr>
              <a:t/>
            </a:r>
            <a:br>
              <a:rPr lang="ru-RU" altLang="ru-RU" sz="2800" b="1" dirty="0" smtClean="0">
                <a:solidFill>
                  <a:schemeClr val="bg1"/>
                </a:solidFill>
              </a:rPr>
            </a:br>
            <a:r>
              <a:rPr lang="ru-RU" altLang="ru-RU" sz="2400" b="1" dirty="0" smtClean="0">
                <a:solidFill>
                  <a:srgbClr val="C00000"/>
                </a:solidFill>
              </a:rPr>
              <a:t>Система универсальных учебных действий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1700213"/>
            <a:ext cx="3757613" cy="6477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Формулирование проблемы</a:t>
            </a:r>
          </a:p>
          <a:p>
            <a:pPr>
              <a:defRPr/>
            </a:pPr>
            <a:r>
              <a:rPr lang="ru-RU" dirty="0"/>
              <a:t> Поиск информации</a:t>
            </a:r>
          </a:p>
        </p:txBody>
      </p:sp>
      <p:sp>
        <p:nvSpPr>
          <p:cNvPr id="151791" name="Рамка 151790"/>
          <p:cNvSpPr/>
          <p:nvPr/>
        </p:nvSpPr>
        <p:spPr>
          <a:xfrm>
            <a:off x="3440113" y="2212975"/>
            <a:ext cx="3889375" cy="3806825"/>
          </a:xfrm>
          <a:prstGeom prst="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8138" y="2343150"/>
            <a:ext cx="3959225" cy="14779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Определение смысла информации Структурирование информации Моделирование Построение высказывания</a:t>
            </a:r>
          </a:p>
          <a:p>
            <a:pPr>
              <a:defRPr/>
            </a:pPr>
            <a:r>
              <a:rPr lang="ru-RU" dirty="0"/>
              <a:t>Рефлексия деятельности</a:t>
            </a:r>
          </a:p>
        </p:txBody>
      </p:sp>
      <p:sp>
        <p:nvSpPr>
          <p:cNvPr id="10246" name="TextBox 151791"/>
          <p:cNvSpPr txBox="1">
            <a:spLocks noChangeArrowheads="1"/>
          </p:cNvSpPr>
          <p:nvPr/>
        </p:nvSpPr>
        <p:spPr bwMode="auto">
          <a:xfrm>
            <a:off x="3887788" y="3081338"/>
            <a:ext cx="26638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6000" b="1" dirty="0">
                <a:solidFill>
                  <a:srgbClr val="C00000"/>
                </a:solidFill>
              </a:rPr>
              <a:t>УУД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8" y="1700213"/>
            <a:ext cx="468312" cy="369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П</a:t>
            </a:r>
          </a:p>
        </p:txBody>
      </p:sp>
      <p:sp>
        <p:nvSpPr>
          <p:cNvPr id="151793" name="Прямоугольник 151792"/>
          <p:cNvSpPr/>
          <p:nvPr/>
        </p:nvSpPr>
        <p:spPr>
          <a:xfrm>
            <a:off x="539750" y="4065588"/>
            <a:ext cx="3813175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Планирование сотрудничества</a:t>
            </a:r>
          </a:p>
        </p:txBody>
      </p:sp>
      <p:sp>
        <p:nvSpPr>
          <p:cNvPr id="151794" name="Прямоугольник 151793"/>
          <p:cNvSpPr/>
          <p:nvPr/>
        </p:nvSpPr>
        <p:spPr>
          <a:xfrm>
            <a:off x="542925" y="4500563"/>
            <a:ext cx="382905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Организация сотрудничества</a:t>
            </a:r>
          </a:p>
        </p:txBody>
      </p:sp>
      <p:sp>
        <p:nvSpPr>
          <p:cNvPr id="151795" name="Прямоугольник 151794"/>
          <p:cNvSpPr/>
          <p:nvPr/>
        </p:nvSpPr>
        <p:spPr>
          <a:xfrm>
            <a:off x="512763" y="4930775"/>
            <a:ext cx="3859212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Управление поведением партнера</a:t>
            </a:r>
          </a:p>
        </p:txBody>
      </p:sp>
      <p:sp>
        <p:nvSpPr>
          <p:cNvPr id="151796" name="Прямоугольник 151795"/>
          <p:cNvSpPr/>
          <p:nvPr/>
        </p:nvSpPr>
        <p:spPr>
          <a:xfrm>
            <a:off x="514350" y="5299075"/>
            <a:ext cx="3865563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Разрешение конфликтов</a:t>
            </a:r>
          </a:p>
        </p:txBody>
      </p:sp>
      <p:sp>
        <p:nvSpPr>
          <p:cNvPr id="151797" name="Прямоугольник 151796"/>
          <p:cNvSpPr/>
          <p:nvPr/>
        </p:nvSpPr>
        <p:spPr>
          <a:xfrm>
            <a:off x="547688" y="5784850"/>
            <a:ext cx="3852862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Умение выразить мысль</a:t>
            </a:r>
          </a:p>
        </p:txBody>
      </p:sp>
      <p:sp>
        <p:nvSpPr>
          <p:cNvPr id="151798" name="TextBox 151797"/>
          <p:cNvSpPr txBox="1"/>
          <p:nvPr/>
        </p:nvSpPr>
        <p:spPr>
          <a:xfrm>
            <a:off x="9525" y="3992563"/>
            <a:ext cx="504825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К</a:t>
            </a:r>
          </a:p>
        </p:txBody>
      </p:sp>
      <p:sp>
        <p:nvSpPr>
          <p:cNvPr id="151799" name="Прямоугольник 151798"/>
          <p:cNvSpPr/>
          <p:nvPr/>
        </p:nvSpPr>
        <p:spPr>
          <a:xfrm>
            <a:off x="6084888" y="1608138"/>
            <a:ext cx="2368550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Постановка цели </a:t>
            </a:r>
          </a:p>
          <a:p>
            <a:pPr>
              <a:defRPr/>
            </a:pPr>
            <a:r>
              <a:rPr lang="ru-RU" dirty="0"/>
              <a:t>Прогнозирование</a:t>
            </a:r>
          </a:p>
        </p:txBody>
      </p:sp>
      <p:sp>
        <p:nvSpPr>
          <p:cNvPr id="151800" name="Прямоугольник 151799"/>
          <p:cNvSpPr/>
          <p:nvPr/>
        </p:nvSpPr>
        <p:spPr>
          <a:xfrm>
            <a:off x="8520113" y="1595438"/>
            <a:ext cx="590550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</a:rPr>
              <a:t>Р</a:t>
            </a:r>
            <a:endParaRPr lang="ru-RU" sz="2400" b="1" dirty="0"/>
          </a:p>
        </p:txBody>
      </p:sp>
      <p:sp>
        <p:nvSpPr>
          <p:cNvPr id="151801" name="Прямоугольник 151800"/>
          <p:cNvSpPr/>
          <p:nvPr/>
        </p:nvSpPr>
        <p:spPr>
          <a:xfrm>
            <a:off x="6084888" y="2249488"/>
            <a:ext cx="2936875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Планирование деятельности</a:t>
            </a:r>
          </a:p>
        </p:txBody>
      </p:sp>
      <p:sp>
        <p:nvSpPr>
          <p:cNvPr id="151802" name="Прямоугольник 151801"/>
          <p:cNvSpPr/>
          <p:nvPr/>
        </p:nvSpPr>
        <p:spPr>
          <a:xfrm>
            <a:off x="6119813" y="2897188"/>
            <a:ext cx="290195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Контроль</a:t>
            </a:r>
          </a:p>
        </p:txBody>
      </p:sp>
      <p:sp>
        <p:nvSpPr>
          <p:cNvPr id="151803" name="Прямоугольник 151802"/>
          <p:cNvSpPr/>
          <p:nvPr/>
        </p:nvSpPr>
        <p:spPr>
          <a:xfrm>
            <a:off x="6159500" y="3267075"/>
            <a:ext cx="2862263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Коррекция</a:t>
            </a:r>
          </a:p>
        </p:txBody>
      </p:sp>
      <p:sp>
        <p:nvSpPr>
          <p:cNvPr id="151804" name="Прямоугольник 151803"/>
          <p:cNvSpPr/>
          <p:nvPr/>
        </p:nvSpPr>
        <p:spPr>
          <a:xfrm>
            <a:off x="6221413" y="3648075"/>
            <a:ext cx="280035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Оценка</a:t>
            </a:r>
          </a:p>
        </p:txBody>
      </p:sp>
      <p:sp>
        <p:nvSpPr>
          <p:cNvPr id="151805" name="Text Box 297"/>
          <p:cNvSpPr txBox="1">
            <a:spLocks noChangeArrowheads="1"/>
          </p:cNvSpPr>
          <p:nvPr/>
        </p:nvSpPr>
        <p:spPr bwMode="auto">
          <a:xfrm>
            <a:off x="6043613" y="4759325"/>
            <a:ext cx="2865437" cy="12414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endParaRPr lang="ru-RU" altLang="ru-RU" sz="1600" baseline="30000" dirty="0">
              <a:solidFill>
                <a:schemeClr val="tx1"/>
              </a:solidFill>
              <a:latin typeface="Corbel" pitchFamily="34" charset="0"/>
            </a:endParaRPr>
          </a:p>
          <a:p>
            <a:pPr>
              <a:defRPr/>
            </a:pPr>
            <a:r>
              <a:rPr lang="ru-RU" dirty="0">
                <a:latin typeface="+mj-lt"/>
              </a:rPr>
              <a:t>Смыслообразование</a:t>
            </a:r>
          </a:p>
          <a:p>
            <a:pPr>
              <a:defRPr/>
            </a:pPr>
            <a:r>
              <a:rPr lang="ru-RU" dirty="0">
                <a:latin typeface="+mj-lt"/>
              </a:rPr>
              <a:t>Нравственная оценка</a:t>
            </a:r>
          </a:p>
          <a:p>
            <a:pPr>
              <a:defRPr/>
            </a:pPr>
            <a:r>
              <a:rPr lang="ru-RU" dirty="0">
                <a:latin typeface="+mj-lt"/>
              </a:rPr>
              <a:t>Самоопределение</a:t>
            </a:r>
          </a:p>
          <a:p>
            <a:pPr>
              <a:defRPr/>
            </a:pPr>
            <a:r>
              <a:rPr lang="ru-RU" altLang="ru-RU" sz="1600" baseline="30000" dirty="0">
                <a:solidFill>
                  <a:schemeClr val="tx1"/>
                </a:solidFill>
                <a:latin typeface="Corbel" pitchFamily="34" charset="0"/>
              </a:rPr>
              <a:t>	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51806" name="Прямоугольник 151805"/>
          <p:cNvSpPr/>
          <p:nvPr/>
        </p:nvSpPr>
        <p:spPr>
          <a:xfrm>
            <a:off x="8715375" y="4270375"/>
            <a:ext cx="385763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Corbel" pitchFamily="34" charset="0"/>
              </a:rPr>
              <a:t>Л</a:t>
            </a:r>
            <a:endParaRPr lang="ru-RU" altLang="ru-RU" sz="2400" b="1" dirty="0">
              <a:solidFill>
                <a:schemeClr val="tx1"/>
              </a:solidFill>
            </a:endParaRPr>
          </a:p>
        </p:txBody>
      </p:sp>
      <p:pic>
        <p:nvPicPr>
          <p:cNvPr id="22" name="Picture 14" descr="C:\Users\Учитель\Pictures\i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5346" cy="10744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486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3286124"/>
            <a:ext cx="3214710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2006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4842510"/>
            <a:ext cx="2857500" cy="2015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489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500438"/>
            <a:ext cx="3067050" cy="2054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276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428604"/>
            <a:ext cx="301942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02759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60" y="357166"/>
            <a:ext cx="3000396" cy="2157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3428992" y="214290"/>
            <a:ext cx="2357454" cy="3714776"/>
          </a:xfrm>
        </p:spPr>
        <p:txBody>
          <a:bodyPr/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Уроки </a:t>
            </a:r>
          </a:p>
          <a:p>
            <a:pPr algn="ctr"/>
            <a:r>
              <a:rPr lang="ru-RU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здоровья</a:t>
            </a:r>
            <a:endParaRPr lang="ru-RU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Ты – Человек и должен понимать, что природа заложила в тебе ежечасную потребность в движениях.</a:t>
            </a:r>
          </a:p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Живи в гармонии со своим телом!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156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0"/>
            <a:ext cx="4357686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157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4686"/>
            <a:ext cx="4786314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ень здоровья 10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3214686"/>
            <a:ext cx="4357686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день здоровья 10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86314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714480" y="1785926"/>
            <a:ext cx="6357982" cy="2500331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sz="6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Динамические паузы</a:t>
            </a:r>
            <a:endParaRPr lang="ru-RU" sz="6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Вертикальный свиток 22"/>
          <p:cNvSpPr/>
          <p:nvPr/>
        </p:nvSpPr>
        <p:spPr>
          <a:xfrm>
            <a:off x="3214678" y="4357694"/>
            <a:ext cx="2357454" cy="2285992"/>
          </a:xfrm>
          <a:prstGeom prst="verticalScroll">
            <a:avLst/>
          </a:prstGeom>
          <a:solidFill>
            <a:srgbClr val="FFBFAB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ертикальный свиток 21"/>
          <p:cNvSpPr/>
          <p:nvPr/>
        </p:nvSpPr>
        <p:spPr>
          <a:xfrm>
            <a:off x="6215074" y="2071678"/>
            <a:ext cx="2357454" cy="2428892"/>
          </a:xfrm>
          <a:prstGeom prst="verticalScroll">
            <a:avLst/>
          </a:prstGeom>
          <a:solidFill>
            <a:srgbClr val="FFBFAB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ертикальный свиток 20"/>
          <p:cNvSpPr/>
          <p:nvPr/>
        </p:nvSpPr>
        <p:spPr>
          <a:xfrm>
            <a:off x="785786" y="2000240"/>
            <a:ext cx="2357454" cy="2571768"/>
          </a:xfrm>
          <a:prstGeom prst="verticalScroll">
            <a:avLst/>
          </a:prstGeom>
          <a:solidFill>
            <a:srgbClr val="FFBFAB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86116" y="142852"/>
            <a:ext cx="2714644" cy="4429156"/>
          </a:xfrm>
        </p:spPr>
        <p:txBody>
          <a:bodyPr/>
          <a:lstStyle/>
          <a:p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Олимпиада по физической культуре</a:t>
            </a:r>
            <a:r>
              <a:rPr lang="ru-RU" sz="2000" u="sng" dirty="0" smtClean="0">
                <a:solidFill>
                  <a:srgbClr val="C00000"/>
                </a:solidFill>
              </a:rPr>
              <a:t/>
            </a:r>
            <a:br>
              <a:rPr lang="ru-RU" sz="2000" u="sng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7030A0"/>
                </a:solidFill>
              </a:rPr>
              <a:t>* 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теоретико-методическое задание заключается в ответах на тестовые вопросы</a:t>
            </a:r>
            <a:b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*  практическое задание заключается в выполнении упражнений базовой части Примерной программы по физической культуре по разделам: гимнастика, баскетбол, волейбол, футбол, легкая атлетика</a:t>
            </a:r>
            <a:r>
              <a:rPr lang="ru-RU" sz="2000" u="sng" dirty="0" smtClean="0">
                <a:solidFill>
                  <a:srgbClr val="C00000"/>
                </a:solidFill>
              </a:rPr>
              <a:t/>
            </a:r>
            <a:br>
              <a:rPr lang="ru-RU" sz="2000" u="sng" dirty="0" smtClean="0">
                <a:solidFill>
                  <a:srgbClr val="C00000"/>
                </a:solidFill>
              </a:rPr>
            </a:br>
            <a:endParaRPr lang="ru-RU" sz="2000" u="sng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фотосемья 0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28992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фотосемья 02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0"/>
            <a:ext cx="3286116" cy="2000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тог001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2357430"/>
            <a:ext cx="1555094" cy="2000263"/>
          </a:xfrm>
          <a:prstGeom prst="rect">
            <a:avLst/>
          </a:prstGeom>
        </p:spPr>
      </p:pic>
      <p:pic>
        <p:nvPicPr>
          <p:cNvPr id="9" name="Рисунок 8" descr="фотосемья 04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8"/>
            <a:ext cx="3286116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фотосемья 04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4500570"/>
            <a:ext cx="3714743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олимп000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64" y="2428868"/>
            <a:ext cx="1643074" cy="1785950"/>
          </a:xfrm>
          <a:prstGeom prst="rect">
            <a:avLst/>
          </a:prstGeom>
        </p:spPr>
      </p:pic>
      <p:pic>
        <p:nvPicPr>
          <p:cNvPr id="17" name="Рисунок 16" descr="олимп0002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4714884"/>
            <a:ext cx="1643074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школа 4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1000108"/>
            <a:ext cx="3370127" cy="2071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357422" y="214291"/>
            <a:ext cx="4446826" cy="857255"/>
          </a:xfrm>
        </p:spPr>
        <p:txBody>
          <a:bodyPr/>
          <a:lstStyle/>
          <a:p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Физкультурно-массовые мероприятия</a:t>
            </a:r>
            <a:endParaRPr lang="ru-RU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1" name="Подзаголовок 20"/>
          <p:cNvSpPr>
            <a:spLocks noGrp="1"/>
          </p:cNvSpPr>
          <p:nvPr>
            <p:ph type="subTitle" idx="1"/>
          </p:nvPr>
        </p:nvSpPr>
        <p:spPr>
          <a:xfrm>
            <a:off x="2857488" y="3143248"/>
            <a:ext cx="3643338" cy="1643074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Цель:</a:t>
            </a:r>
            <a:r>
              <a:rPr lang="ru-RU" sz="1600" dirty="0" smtClean="0"/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пропаганда физической культуры и спорта, приобщение школьников к систематическим занятиям физическими упражнениями и видами спорта, активный отдых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9" name="Picture 14" descr="tmf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786050" cy="1616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3" descr="2bf9352e475ac8987c5abd12b10e7c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987823" cy="158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0563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327" y="4625576"/>
            <a:ext cx="2232786" cy="2232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0564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4625576"/>
            <a:ext cx="2119295" cy="2232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J:\фото школа\Гайфуллина\IMG_008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616830"/>
            <a:ext cx="2987824" cy="2383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SC00329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856" y="4000504"/>
            <a:ext cx="2524143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фотосемья 082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6830"/>
            <a:ext cx="2786050" cy="222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фотосемья 068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39768"/>
            <a:ext cx="2238327" cy="301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_11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0"/>
            <a:ext cx="3214678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00_115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3409750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327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0036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0_319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2500306"/>
            <a:ext cx="2214578" cy="1893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00_321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750" y="4380468"/>
            <a:ext cx="2786036" cy="2477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00_3210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915" y="3562599"/>
            <a:ext cx="3150085" cy="3295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00364" y="142852"/>
            <a:ext cx="2786082" cy="2357454"/>
          </a:xfrm>
        </p:spPr>
        <p:txBody>
          <a:bodyPr/>
          <a:lstStyle/>
          <a:p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Вовлечение  учащихся в деятельность по укреплению и сохранению здоровья</a:t>
            </a:r>
            <a:endParaRPr lang="ru-RU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 descr="сканирование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" name="Блок-схема: перфолента 40"/>
          <p:cNvSpPr/>
          <p:nvPr/>
        </p:nvSpPr>
        <p:spPr>
          <a:xfrm>
            <a:off x="1428728" y="142852"/>
            <a:ext cx="3000396" cy="1214446"/>
          </a:xfrm>
          <a:prstGeom prst="flowChartPunchedTape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Осенний легкоатлетический кросс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2" name="Блок-схема: перфолента 41"/>
          <p:cNvSpPr/>
          <p:nvPr/>
        </p:nvSpPr>
        <p:spPr>
          <a:xfrm>
            <a:off x="5786446" y="500042"/>
            <a:ext cx="2143140" cy="1285884"/>
          </a:xfrm>
          <a:prstGeom prst="flowChartPunchedTape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легкая атлетика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3" name="Блок-схема: перфолента 42"/>
          <p:cNvSpPr/>
          <p:nvPr/>
        </p:nvSpPr>
        <p:spPr>
          <a:xfrm>
            <a:off x="1214414" y="2857496"/>
            <a:ext cx="1857388" cy="1214446"/>
          </a:xfrm>
          <a:prstGeom prst="flowChartPunchedTape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мини-футбол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4" name="Блок-схема: перфолента 43"/>
          <p:cNvSpPr/>
          <p:nvPr/>
        </p:nvSpPr>
        <p:spPr>
          <a:xfrm>
            <a:off x="1428728" y="4357694"/>
            <a:ext cx="1785950" cy="1214446"/>
          </a:xfrm>
          <a:prstGeom prst="flowChartPunchedTape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баскетбол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5" name="Блок-схема: перфолента 44"/>
          <p:cNvSpPr/>
          <p:nvPr/>
        </p:nvSpPr>
        <p:spPr>
          <a:xfrm>
            <a:off x="3500430" y="4857760"/>
            <a:ext cx="2643206" cy="1071570"/>
          </a:xfrm>
          <a:prstGeom prst="flowChartPunchedTape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волейбол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0" name="Заголовок 49"/>
          <p:cNvSpPr>
            <a:spLocks noGrp="1"/>
          </p:cNvSpPr>
          <p:nvPr>
            <p:ph type="ctrTitle"/>
          </p:nvPr>
        </p:nvSpPr>
        <p:spPr>
          <a:xfrm>
            <a:off x="3286116" y="1285860"/>
            <a:ext cx="2357454" cy="3500462"/>
          </a:xfrm>
          <a:solidFill>
            <a:srgbClr val="FFCCFF"/>
          </a:solidFill>
        </p:spPr>
        <p:txBody>
          <a:bodyPr/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Спартакиада школьников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Monotype Corsiva" pitchFamily="66" charset="0"/>
              </a:rPr>
              <a:t>Цели и задачи: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* вовлечение учащихся в систематические занятия физической культурой и спортом</a:t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* пропаганда физкультуры и спорта, как важнейшего средства ЗОЖ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1" name="Блок-схема: перфолента 50"/>
          <p:cNvSpPr/>
          <p:nvPr/>
        </p:nvSpPr>
        <p:spPr>
          <a:xfrm>
            <a:off x="1000100" y="1571612"/>
            <a:ext cx="2143140" cy="1071570"/>
          </a:xfrm>
          <a:prstGeom prst="flowChartPunchedTape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Веселые старты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2" name="Блок-схема: перфолента 51"/>
          <p:cNvSpPr/>
          <p:nvPr/>
        </p:nvSpPr>
        <p:spPr>
          <a:xfrm>
            <a:off x="5786446" y="3500438"/>
            <a:ext cx="1928826" cy="1285884"/>
          </a:xfrm>
          <a:prstGeom prst="flowChartPunchedTape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Лыжные гонки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3" name="Блок-схема: перфолента 52"/>
          <p:cNvSpPr/>
          <p:nvPr/>
        </p:nvSpPr>
        <p:spPr>
          <a:xfrm>
            <a:off x="5786446" y="1928802"/>
            <a:ext cx="2214578" cy="1357322"/>
          </a:xfrm>
          <a:prstGeom prst="flowChartPunchedTape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легкоатлетическая эстафета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258888" y="3284538"/>
            <a:ext cx="5688012" cy="830997"/>
          </a:xfrm>
          <a:prstGeom prst="rect">
            <a:avLst/>
          </a:prstGeom>
          <a:ln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ТВОРЧЕСКИ РАЗВИТАЯ, СОЦИАЛЬНО-ОРИЕНТИРОВАННАЯ ЛИЧНОСТЬ, СПОСОБНАЯ К САМОРЕАЛИЗАЦИИ</a:t>
            </a:r>
          </a:p>
        </p:txBody>
      </p:sp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1428728" y="0"/>
            <a:ext cx="6383360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u="sng" kern="10" dirty="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Palatino Linotype" pitchFamily="18" charset="0"/>
                <a:cs typeface="Arial"/>
              </a:rPr>
              <a:t>Модель </a:t>
            </a:r>
            <a:r>
              <a:rPr lang="ru-RU" b="1" u="sng" kern="10" dirty="0" smtClean="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Palatino Linotype" pitchFamily="18" charset="0"/>
                <a:cs typeface="Arial"/>
              </a:rPr>
              <a:t>личности выпускника</a:t>
            </a:r>
            <a:endParaRPr lang="ru-RU" b="1" u="sng" kern="10" dirty="0">
              <a:ln w="12700">
                <a:solidFill>
                  <a:srgbClr val="0033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Palatino Linotype" pitchFamily="18" charset="0"/>
              <a:cs typeface="Arial"/>
            </a:endParaRPr>
          </a:p>
          <a:p>
            <a:pPr algn="ctr"/>
            <a:r>
              <a:rPr lang="ru-RU" b="1" u="sng" kern="10" dirty="0" smtClean="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Palatino Linotype" pitchFamily="18" charset="0"/>
                <a:cs typeface="Arial"/>
              </a:rPr>
              <a:t>МБОУ «Школа № 54»</a:t>
            </a:r>
            <a:endParaRPr lang="ru-RU" b="1" u="sng" kern="10" dirty="0">
              <a:ln w="12700">
                <a:solidFill>
                  <a:srgbClr val="0033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Palatino Linotype" pitchFamily="18" charset="0"/>
              <a:cs typeface="Arial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85720" y="1000108"/>
            <a:ext cx="3889375" cy="2215991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Знания и умения:</a:t>
            </a:r>
          </a:p>
          <a:p>
            <a:r>
              <a:rPr lang="ru-RU" sz="1200" b="1" dirty="0">
                <a:latin typeface="Palatino Linotype" pitchFamily="18" charset="0"/>
              </a:rPr>
              <a:t>1. Достаточный  уровень базовых знаний, необходимый для продолжения обучения.</a:t>
            </a:r>
          </a:p>
          <a:p>
            <a:r>
              <a:rPr lang="ru-RU" sz="1200" b="1" dirty="0">
                <a:latin typeface="Palatino Linotype" pitchFamily="18" charset="0"/>
              </a:rPr>
              <a:t>2. Грамотное и свободное владение устной и письменной речью.</a:t>
            </a:r>
          </a:p>
          <a:p>
            <a:r>
              <a:rPr lang="ru-RU" sz="1200" b="1" dirty="0">
                <a:latin typeface="Palatino Linotype" pitchFamily="18" charset="0"/>
              </a:rPr>
              <a:t>3. Знание способов рациональной работы, способность к самообразованию.</a:t>
            </a:r>
          </a:p>
          <a:p>
            <a:r>
              <a:rPr lang="ru-RU" sz="1200" b="1" dirty="0">
                <a:latin typeface="Palatino Linotype" pitchFamily="18" charset="0"/>
              </a:rPr>
              <a:t>4.Целостное видение проблем, свободное ориентирование в знаниях на </a:t>
            </a:r>
            <a:r>
              <a:rPr lang="ru-RU" sz="1200" b="1" dirty="0" err="1">
                <a:latin typeface="Palatino Linotype" pitchFamily="18" charset="0"/>
              </a:rPr>
              <a:t>межпредметном</a:t>
            </a:r>
            <a:r>
              <a:rPr lang="ru-RU" sz="1200" b="1" dirty="0">
                <a:latin typeface="Palatino Linotype" pitchFamily="18" charset="0"/>
              </a:rPr>
              <a:t> уровне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286248" y="1357298"/>
            <a:ext cx="4178300" cy="1477328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Здоровье</a:t>
            </a:r>
          </a:p>
          <a:p>
            <a:r>
              <a:rPr lang="ru-RU" sz="1200" b="1" dirty="0">
                <a:latin typeface="Palatino Linotype" pitchFamily="18" charset="0"/>
              </a:rPr>
              <a:t>1. Здоровый образ жизни.</a:t>
            </a:r>
          </a:p>
          <a:p>
            <a:r>
              <a:rPr lang="ru-RU" sz="1200" b="1" dirty="0">
                <a:latin typeface="Palatino Linotype" pitchFamily="18" charset="0"/>
              </a:rPr>
              <a:t>2.Осознанное отношение к здоровью и физической культуре.</a:t>
            </a:r>
          </a:p>
          <a:p>
            <a:r>
              <a:rPr lang="ru-RU" sz="1200" b="1" dirty="0">
                <a:latin typeface="Palatino Linotype" pitchFamily="18" charset="0"/>
              </a:rPr>
              <a:t>3.Умение применять простейшие способы оказания первой медицинской помощи, способной действовать при ЧС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643438" y="4357694"/>
            <a:ext cx="4176713" cy="2308324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Культура личности, жизненная и нравственная позиция</a:t>
            </a:r>
          </a:p>
          <a:p>
            <a:r>
              <a:rPr lang="ru-RU" sz="1200" b="1" dirty="0">
                <a:latin typeface="Palatino Linotype" pitchFamily="18" charset="0"/>
              </a:rPr>
              <a:t>1.Правовая культура.</a:t>
            </a:r>
          </a:p>
          <a:p>
            <a:r>
              <a:rPr lang="ru-RU" sz="1200" b="1" dirty="0">
                <a:latin typeface="Palatino Linotype" pitchFamily="18" charset="0"/>
              </a:rPr>
              <a:t>2.Коммуникативноть, культура общения. Признание ценности гармоничных отношений между людьми.</a:t>
            </a:r>
          </a:p>
          <a:p>
            <a:r>
              <a:rPr lang="ru-RU" sz="1200" b="1" dirty="0">
                <a:latin typeface="Palatino Linotype" pitchFamily="18" charset="0"/>
              </a:rPr>
              <a:t>3.Адекватная самооценка.</a:t>
            </a:r>
          </a:p>
          <a:p>
            <a:r>
              <a:rPr lang="ru-RU" sz="1200" b="1" dirty="0">
                <a:latin typeface="Palatino Linotype" pitchFamily="18" charset="0"/>
              </a:rPr>
              <a:t>4.Честность, принципиальность, умение отстаивать свои взгляды и убеждения.</a:t>
            </a:r>
          </a:p>
          <a:p>
            <a:r>
              <a:rPr lang="ru-RU" sz="1200" b="1" dirty="0">
                <a:latin typeface="Palatino Linotype" pitchFamily="18" charset="0"/>
              </a:rPr>
              <a:t>5.Профессиональное самоопределение.</a:t>
            </a:r>
          </a:p>
          <a:p>
            <a:r>
              <a:rPr lang="ru-RU" sz="1200" b="1" dirty="0">
                <a:latin typeface="Palatino Linotype" pitchFamily="18" charset="0"/>
              </a:rPr>
              <a:t>6.Достаточный уровень воспитанности.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50825" y="4808538"/>
            <a:ext cx="4176713" cy="1906610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Познавательная деятельность</a:t>
            </a:r>
          </a:p>
          <a:p>
            <a:r>
              <a:rPr lang="ru-RU" sz="1200" b="1" dirty="0">
                <a:latin typeface="Palatino Linotype" pitchFamily="18" charset="0"/>
              </a:rPr>
              <a:t>1.Интеллектуальная готовность и способность к продолжению образования.</a:t>
            </a:r>
          </a:p>
          <a:p>
            <a:r>
              <a:rPr lang="ru-RU" sz="1200" b="1" dirty="0">
                <a:latin typeface="Palatino Linotype" pitchFamily="18" charset="0"/>
              </a:rPr>
              <a:t>2.Осознанные познавательные интересы и стремление реализовать их.</a:t>
            </a:r>
          </a:p>
          <a:p>
            <a:r>
              <a:rPr lang="ru-RU" sz="1200" b="1" dirty="0">
                <a:latin typeface="Palatino Linotype" pitchFamily="18" charset="0"/>
              </a:rPr>
              <a:t>3.Способность использовать знания на практике.</a:t>
            </a:r>
          </a:p>
          <a:p>
            <a:r>
              <a:rPr lang="ru-RU" sz="1200" b="1" dirty="0">
                <a:latin typeface="Palatino Linotype" pitchFamily="18" charset="0"/>
              </a:rPr>
              <a:t>4.Рациональная организация труда, самообразования, исследовательской работы.</a:t>
            </a:r>
          </a:p>
        </p:txBody>
      </p:sp>
      <p:sp>
        <p:nvSpPr>
          <p:cNvPr id="12" name="Стрелка вверх 11"/>
          <p:cNvSpPr/>
          <p:nvPr/>
        </p:nvSpPr>
        <p:spPr>
          <a:xfrm>
            <a:off x="6286512" y="2786058"/>
            <a:ext cx="357190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2571736" y="3000372"/>
            <a:ext cx="357190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10800000">
            <a:off x="2643174" y="4143380"/>
            <a:ext cx="357190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0800000">
            <a:off x="6286512" y="4143380"/>
            <a:ext cx="357190" cy="2143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501900" y="260350"/>
            <a:ext cx="6148388" cy="11430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Palatino Linotype" pitchFamily="18" charset="0"/>
              </a:rPr>
              <a:t>Современная</a:t>
            </a:r>
            <a:r>
              <a:rPr lang="ru-RU" altLang="ru-RU" sz="28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altLang="ru-RU" sz="2800" b="1" dirty="0" smtClean="0">
                <a:solidFill>
                  <a:srgbClr val="C00000"/>
                </a:solidFill>
                <a:latin typeface="Palatino Linotype" pitchFamily="18" charset="0"/>
              </a:rPr>
              <a:t>модель</a:t>
            </a:r>
            <a:r>
              <a:rPr lang="ru-RU" altLang="ru-RU" sz="2800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altLang="ru-RU" sz="2800" b="1" dirty="0" smtClean="0">
                <a:solidFill>
                  <a:srgbClr val="C00000"/>
                </a:solidFill>
                <a:latin typeface="Palatino Linotype" pitchFamily="18" charset="0"/>
              </a:rPr>
              <a:t>учителя</a:t>
            </a:r>
            <a:r>
              <a:rPr lang="ru-RU" altLang="ru-RU" dirty="0" smtClean="0">
                <a:solidFill>
                  <a:srgbClr val="C00000"/>
                </a:solidFill>
              </a:rPr>
              <a:t/>
            </a:r>
            <a:br>
              <a:rPr lang="ru-RU" altLang="ru-RU" dirty="0" smtClean="0">
                <a:solidFill>
                  <a:srgbClr val="C00000"/>
                </a:solidFill>
              </a:rPr>
            </a:br>
            <a:endParaRPr lang="ru-RU" altLang="ru-RU" dirty="0" smtClean="0">
              <a:solidFill>
                <a:srgbClr val="C00000"/>
              </a:solidFill>
            </a:endParaRPr>
          </a:p>
        </p:txBody>
      </p:sp>
      <p:sp>
        <p:nvSpPr>
          <p:cNvPr id="13315" name="Прямоугольник 46"/>
          <p:cNvSpPr>
            <a:spLocks noChangeArrowheads="1"/>
          </p:cNvSpPr>
          <p:nvPr/>
        </p:nvSpPr>
        <p:spPr bwMode="auto">
          <a:xfrm>
            <a:off x="166688" y="2322513"/>
            <a:ext cx="3757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усиление предметной подготовки исследовательские навыки</a:t>
            </a:r>
          </a:p>
        </p:txBody>
      </p:sp>
      <p:sp>
        <p:nvSpPr>
          <p:cNvPr id="13316" name="Прямоугольник 62"/>
          <p:cNvSpPr>
            <a:spLocks noChangeArrowheads="1"/>
          </p:cNvSpPr>
          <p:nvPr/>
        </p:nvSpPr>
        <p:spPr bwMode="auto">
          <a:xfrm>
            <a:off x="149225" y="3284538"/>
            <a:ext cx="37750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оказание адресной	помощи в проблемной ситуации</a:t>
            </a:r>
          </a:p>
        </p:txBody>
      </p:sp>
      <p:sp>
        <p:nvSpPr>
          <p:cNvPr id="13317" name="Text Box 60"/>
          <p:cNvSpPr txBox="1">
            <a:spLocks noChangeArrowheads="1"/>
          </p:cNvSpPr>
          <p:nvPr/>
        </p:nvSpPr>
        <p:spPr bwMode="auto">
          <a:xfrm>
            <a:off x="230188" y="4005263"/>
            <a:ext cx="286543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 altLang="ru-RU" sz="1200" dirty="0">
              <a:latin typeface="Times New Roman" pitchFamily="18" charset="0"/>
            </a:endParaRPr>
          </a:p>
          <a:p>
            <a:pPr>
              <a:spcBef>
                <a:spcPts val="125"/>
              </a:spcBef>
            </a:pPr>
            <a:r>
              <a:rPr lang="ru-RU" altLang="ru-RU" sz="1600" dirty="0">
                <a:solidFill>
                  <a:srgbClr val="2E2B1F"/>
                </a:solidFill>
                <a:latin typeface="Times New Roman" pitchFamily="18" charset="0"/>
              </a:rPr>
              <a:t>оказание помощи в решении учебных</a:t>
            </a:r>
            <a:r>
              <a:rPr lang="ru-RU" altLang="ru-RU" sz="1600" dirty="0">
                <a:latin typeface="Times New Roman" pitchFamily="18" charset="0"/>
              </a:rPr>
              <a:t> </a:t>
            </a:r>
            <a:r>
              <a:rPr lang="ru-RU" altLang="ru-RU" sz="1600" dirty="0">
                <a:solidFill>
                  <a:srgbClr val="2E2B1F"/>
                </a:solidFill>
                <a:latin typeface="Times New Roman" pitchFamily="18" charset="0"/>
              </a:rPr>
              <a:t>задач и ситуаций</a:t>
            </a:r>
            <a:endParaRPr lang="ru-RU" altLang="ru-RU" sz="1600" dirty="0"/>
          </a:p>
        </p:txBody>
      </p:sp>
      <p:sp>
        <p:nvSpPr>
          <p:cNvPr id="13318" name="Прямоугольник 96"/>
          <p:cNvSpPr>
            <a:spLocks noChangeArrowheads="1"/>
          </p:cNvSpPr>
          <p:nvPr/>
        </p:nvSpPr>
        <p:spPr bwMode="auto">
          <a:xfrm>
            <a:off x="166688" y="5084763"/>
            <a:ext cx="4117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dirty="0"/>
              <a:t>определение ближайших и отдаленных задач,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последовательности</a:t>
            </a:r>
            <a:r>
              <a:rPr lang="ru-RU" altLang="ru-RU" sz="1600" dirty="0"/>
              <a:t> их выполнения</a:t>
            </a:r>
          </a:p>
        </p:txBody>
      </p:sp>
      <p:sp>
        <p:nvSpPr>
          <p:cNvPr id="13319" name="TextBox 97"/>
          <p:cNvSpPr txBox="1">
            <a:spLocks noChangeArrowheads="1"/>
          </p:cNvSpPr>
          <p:nvPr/>
        </p:nvSpPr>
        <p:spPr bwMode="auto">
          <a:xfrm>
            <a:off x="149225" y="1773238"/>
            <a:ext cx="2946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0099"/>
                </a:solidFill>
                <a:latin typeface="Palatino Linotype" pitchFamily="18" charset="0"/>
              </a:rPr>
              <a:t>ФУНДАМЕНТАЛЬНАЯ ПОДГОТОВКА</a:t>
            </a:r>
          </a:p>
        </p:txBody>
      </p:sp>
      <p:sp>
        <p:nvSpPr>
          <p:cNvPr id="13320" name="TextBox 98"/>
          <p:cNvSpPr txBox="1">
            <a:spLocks noChangeArrowheads="1"/>
          </p:cNvSpPr>
          <p:nvPr/>
        </p:nvSpPr>
        <p:spPr bwMode="auto">
          <a:xfrm>
            <a:off x="449263" y="2968625"/>
            <a:ext cx="2754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0099"/>
                </a:solidFill>
                <a:latin typeface="Palatino Linotype" pitchFamily="18" charset="0"/>
              </a:rPr>
              <a:t>НАСТАВНИК</a:t>
            </a:r>
          </a:p>
        </p:txBody>
      </p:sp>
      <p:sp>
        <p:nvSpPr>
          <p:cNvPr id="13321" name="TextBox 99"/>
          <p:cNvSpPr txBox="1">
            <a:spLocks noChangeArrowheads="1"/>
          </p:cNvSpPr>
          <p:nvPr/>
        </p:nvSpPr>
        <p:spPr bwMode="auto">
          <a:xfrm>
            <a:off x="338138" y="3887788"/>
            <a:ext cx="2646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0099"/>
                </a:solidFill>
                <a:latin typeface="Palatino Linotype" pitchFamily="18" charset="0"/>
              </a:rPr>
              <a:t>КОНСУЛЬТАНТ</a:t>
            </a:r>
          </a:p>
        </p:txBody>
      </p:sp>
      <p:sp>
        <p:nvSpPr>
          <p:cNvPr id="13322" name="TextBox 100"/>
          <p:cNvSpPr txBox="1">
            <a:spLocks noChangeArrowheads="1"/>
          </p:cNvSpPr>
          <p:nvPr/>
        </p:nvSpPr>
        <p:spPr bwMode="auto">
          <a:xfrm>
            <a:off x="449263" y="4810125"/>
            <a:ext cx="2251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0099"/>
                </a:solidFill>
                <a:latin typeface="Palatino Linotype" pitchFamily="18" charset="0"/>
              </a:rPr>
              <a:t>НАВИГАТОР</a:t>
            </a:r>
          </a:p>
        </p:txBody>
      </p:sp>
      <p:pic>
        <p:nvPicPr>
          <p:cNvPr id="13323" name="Picture 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1288" y="1665288"/>
            <a:ext cx="2159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7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4010" y="3717925"/>
            <a:ext cx="3276600" cy="27336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3325" name="Прямоугольник 1"/>
          <p:cNvSpPr>
            <a:spLocks noChangeArrowheads="1"/>
          </p:cNvSpPr>
          <p:nvPr/>
        </p:nvSpPr>
        <p:spPr bwMode="auto">
          <a:xfrm>
            <a:off x="0" y="-15875"/>
            <a:ext cx="2771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i="1" dirty="0"/>
              <a:t>«Скажи  мне    - и  я забуду.</a:t>
            </a:r>
            <a:endParaRPr lang="ru-RU" altLang="ru-RU" sz="1200" i="1" dirty="0"/>
          </a:p>
          <a:p>
            <a:r>
              <a:rPr lang="ru-RU" altLang="ru-RU" sz="1200" b="1" i="1" dirty="0"/>
              <a:t>  Покажи  мне  – и  я  запомню.</a:t>
            </a:r>
            <a:endParaRPr lang="ru-RU" altLang="ru-RU" sz="1200" i="1" dirty="0"/>
          </a:p>
          <a:p>
            <a:r>
              <a:rPr lang="ru-RU" altLang="ru-RU" sz="1200" b="1" i="1" dirty="0"/>
              <a:t>  Дай  мне  действовать  самому     – и  я  научусь.»</a:t>
            </a:r>
            <a:endParaRPr lang="ru-RU" altLang="ru-RU" sz="1200" i="1" dirty="0"/>
          </a:p>
          <a:p>
            <a:pPr algn="r"/>
            <a:r>
              <a:rPr lang="ru-RU" altLang="ru-RU" sz="1200" b="1" i="1" dirty="0"/>
              <a:t>Китайская  мудрость</a:t>
            </a:r>
            <a:endParaRPr lang="ru-RU" altLang="ru-RU" sz="1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241550"/>
            <a:ext cx="457200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ru-RU" dirty="0"/>
              <a:t>Школьники включили в план то, что им хотелось, но захотели они того, что хотел и считал целесообразным педагог. / Л.В. Байбородова /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3645024"/>
            <a:ext cx="457224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Любите не школу, а детей, приходящих в школу. / П.П. Блонский /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4605338"/>
            <a:ext cx="457200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Преподавателям </a:t>
            </a:r>
            <a:r>
              <a:rPr lang="ru-RU" b="1" dirty="0">
                <a:solidFill>
                  <a:srgbClr val="C00000"/>
                </a:solidFill>
                <a:hlinkClick r:id="rId2"/>
              </a:rPr>
              <a:t>слово</a:t>
            </a:r>
            <a:r>
              <a:rPr lang="ru-RU" b="1" dirty="0"/>
              <a:t> дано не для того, чтобы усыплять свою </a:t>
            </a:r>
            <a:r>
              <a:rPr lang="ru-RU" b="1" u="sng" dirty="0">
                <a:hlinkClick r:id="rId3"/>
              </a:rPr>
              <a:t>мысль</a:t>
            </a:r>
            <a:r>
              <a:rPr lang="ru-RU" b="1" dirty="0"/>
              <a:t>, а для того, чтобы будить чужую. </a:t>
            </a:r>
            <a:r>
              <a:rPr lang="ru-RU" dirty="0"/>
              <a:t>Василий Осипович Ключевский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6238" y="404664"/>
            <a:ext cx="45720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Тот, кто, обращаясь к старому способен открывать новое, достоин быть учителем.</a:t>
            </a:r>
          </a:p>
          <a:p>
            <a:pPr algn="r">
              <a:defRPr/>
            </a:pPr>
            <a:r>
              <a:rPr lang="ru-RU" dirty="0"/>
              <a:t>                                                                     (Конфуций)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805488"/>
            <a:ext cx="4572000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Единственный путь, ведущий к знанию, - это деятельность.  </a:t>
            </a:r>
            <a:r>
              <a:rPr lang="ru-RU" dirty="0"/>
              <a:t> (</a:t>
            </a:r>
            <a:r>
              <a:rPr lang="ru-RU" dirty="0" err="1"/>
              <a:t>Б.Шоу</a:t>
            </a:r>
            <a:r>
              <a:rPr lang="ru-RU" dirty="0"/>
              <a:t>)</a:t>
            </a:r>
          </a:p>
        </p:txBody>
      </p:sp>
      <p:pic>
        <p:nvPicPr>
          <p:cNvPr id="7" name="Picture 14" descr="C:\Users\Учитель\Pictures\i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5346" cy="10744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титульный лист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945290">
            <a:off x="4124325" y="569913"/>
            <a:ext cx="3833813" cy="563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79388" y="4508500"/>
            <a:ext cx="36782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Сохранение и укрепление физического, нравственного, психологического здоровья учащихся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23560" name="Picture 8" descr="школа26_0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71356">
            <a:off x="900113" y="188913"/>
            <a:ext cx="1971675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3786190"/>
            <a:ext cx="3345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Цель программы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:</a:t>
            </a:r>
            <a:endParaRPr 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школа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991475" cy="6000768"/>
          </a:xfrm>
          <a:prstGeom prst="rect">
            <a:avLst/>
          </a:prstGeom>
          <a:solidFill>
            <a:srgbClr val="CCFFCC">
              <a:alpha val="7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03200" y="0"/>
            <a:ext cx="894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Структура </a:t>
            </a:r>
            <a:r>
              <a:rPr lang="ru-RU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программы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6084888" y="4005263"/>
            <a:ext cx="259080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0"/>
              <a:t>Зам. директора по ВР</a:t>
            </a:r>
          </a:p>
          <a:p>
            <a:pPr algn="ctr"/>
            <a:r>
              <a:rPr lang="ru-RU" sz="1200" b="0"/>
              <a:t>преподаватель </a:t>
            </a:r>
          </a:p>
          <a:p>
            <a:pPr algn="ctr"/>
            <a:r>
              <a:rPr lang="ru-RU" sz="1200" b="0"/>
              <a:t>начальной школы</a:t>
            </a:r>
          </a:p>
          <a:p>
            <a:pPr algn="ctr"/>
            <a:r>
              <a:rPr lang="ru-RU" sz="1200" b="0"/>
              <a:t>председатель профкома</a:t>
            </a:r>
          </a:p>
          <a:p>
            <a:pPr algn="ctr"/>
            <a:r>
              <a:rPr lang="ru-RU" sz="1200" b="0"/>
              <a:t>учащиеся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170490"/>
            <a:ext cx="88583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Актуальность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- недостаточное информирование учащихся о значении физической культуры для укрепления здоровья и всестороннего развития личности.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064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Mongolian Baiti" pitchFamily="66" charset="0"/>
              </a:rPr>
              <a:t>Формирование готовности учащихся школы к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Mongolian Baiti" pitchFamily="66" charset="0"/>
              </a:rPr>
              <a:t>здоровьесбережению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27687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Гипотеза  - </a:t>
            </a:r>
            <a:r>
              <a:rPr lang="ru-RU" b="1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формирование готовности учащихся к </a:t>
            </a:r>
            <a:r>
              <a:rPr lang="ru-RU" b="1" dirty="0" err="1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здоровьесбережению</a:t>
            </a:r>
            <a:r>
              <a:rPr lang="ru-RU" b="1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в образовательном процессе средней школы будет более эффективным при условии усиления теоретической  и практической подготовки учащихся в сфере физической культуры и здорового образа жизни.</a:t>
            </a:r>
            <a:endParaRPr lang="ru-RU" b="1" dirty="0" smtClean="0"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645024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Результаты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Улучшение состояния здоровья и повышение физической работоспособности школьников</a:t>
            </a:r>
            <a:endParaRPr lang="ru-RU" b="1" dirty="0" smtClean="0">
              <a:latin typeface="Palatino Linotyp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Повышение динамики физического развития учащихся</a:t>
            </a:r>
            <a:endParaRPr lang="ru-RU" b="1" dirty="0" smtClean="0">
              <a:latin typeface="Palatino Linotyp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Углубление знаний учащихся и родителей в области физической культуры и спорта</a:t>
            </a:r>
          </a:p>
        </p:txBody>
      </p:sp>
      <p:pic>
        <p:nvPicPr>
          <p:cNvPr id="6" name="Picture 14" descr="C:\Users\Учитель\Pictures\i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5346" cy="10744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5720" y="142852"/>
            <a:ext cx="8858280" cy="785818"/>
          </a:xfrm>
          <a:prstGeom prst="ellipse">
            <a:avLst/>
          </a:prstGeom>
          <a:solidFill>
            <a:srgbClr val="ECFEB4"/>
          </a:solidFill>
          <a:ln>
            <a:solidFill>
              <a:srgbClr val="C7E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Формирование готовности учащихся школы к </a:t>
            </a:r>
            <a:r>
              <a:rPr lang="ru-RU" sz="2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здоровьесбережению</a:t>
            </a:r>
            <a:endParaRPr lang="ru-RU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14282" y="1000108"/>
            <a:ext cx="8929718" cy="928694"/>
          </a:xfrm>
          <a:prstGeom prst="ellipse">
            <a:avLst/>
          </a:prstGeom>
          <a:solidFill>
            <a:srgbClr val="EC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Цель: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теоретически обосновать и проверить педагогические условия формирования готовности учащихся к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здоровьесбережению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44" y="2357430"/>
            <a:ext cx="2500330" cy="1285884"/>
          </a:xfrm>
          <a:prstGeom prst="ellipse">
            <a:avLst/>
          </a:prstGeom>
          <a:solidFill>
            <a:srgbClr val="EC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Программы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«Здоровье школы», «Волейбол»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215042" y="2428868"/>
            <a:ext cx="2928958" cy="1143008"/>
          </a:xfrm>
          <a:prstGeom prst="ellipse">
            <a:avLst/>
          </a:prstGeom>
          <a:solidFill>
            <a:srgbClr val="EC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Педагогические технологии</a:t>
            </a:r>
          </a:p>
        </p:txBody>
      </p:sp>
      <p:sp>
        <p:nvSpPr>
          <p:cNvPr id="6" name="Овал 5"/>
          <p:cNvSpPr/>
          <p:nvPr/>
        </p:nvSpPr>
        <p:spPr>
          <a:xfrm>
            <a:off x="2714612" y="2571744"/>
            <a:ext cx="3357586" cy="1285884"/>
          </a:xfrm>
          <a:prstGeom prst="ellipse">
            <a:avLst/>
          </a:prstGeom>
          <a:solidFill>
            <a:srgbClr val="EC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Методы и формы работы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282" y="3714752"/>
            <a:ext cx="1785950" cy="1071570"/>
          </a:xfrm>
          <a:prstGeom prst="ellipse">
            <a:avLst/>
          </a:prstGeom>
          <a:solidFill>
            <a:srgbClr val="EC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Уроки здоровья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42976" y="4572008"/>
            <a:ext cx="2821769" cy="928694"/>
          </a:xfrm>
          <a:prstGeom prst="ellipse">
            <a:avLst/>
          </a:prstGeom>
          <a:solidFill>
            <a:srgbClr val="EC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Динамические паузы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00364" y="5072074"/>
            <a:ext cx="3143272" cy="1285884"/>
          </a:xfrm>
          <a:prstGeom prst="ellipse">
            <a:avLst/>
          </a:prstGeom>
          <a:solidFill>
            <a:srgbClr val="EC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Спартакиада учащихся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72066" y="4286256"/>
            <a:ext cx="4071934" cy="1285884"/>
          </a:xfrm>
          <a:prstGeom prst="ellipse">
            <a:avLst/>
          </a:prstGeom>
          <a:solidFill>
            <a:srgbClr val="EC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Здоровьесберегающие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образовательные технологии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5400000">
            <a:off x="4171374" y="1972238"/>
            <a:ext cx="571504" cy="484632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7668094">
            <a:off x="766630" y="1838415"/>
            <a:ext cx="551096" cy="484632"/>
          </a:xfrm>
          <a:prstGeom prst="leftRightArrow">
            <a:avLst>
              <a:gd name="adj1" fmla="val 50000"/>
              <a:gd name="adj2" fmla="val 470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3569220" flipH="1">
            <a:off x="7543592" y="1973424"/>
            <a:ext cx="503356" cy="316527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3319817">
            <a:off x="2239664" y="3598943"/>
            <a:ext cx="500066" cy="49695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382841">
            <a:off x="3310237" y="3913270"/>
            <a:ext cx="500066" cy="45035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381526" y="4071942"/>
            <a:ext cx="500066" cy="71438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215206" y="3714752"/>
            <a:ext cx="428628" cy="4286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4" descr="C:\Users\Учитель\Pictures\i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5346" cy="10744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Волна 16"/>
          <p:cNvSpPr/>
          <p:nvPr/>
        </p:nvSpPr>
        <p:spPr>
          <a:xfrm>
            <a:off x="2643174" y="214290"/>
            <a:ext cx="3929090" cy="2357454"/>
          </a:xfrm>
          <a:prstGeom prst="wave">
            <a:avLst>
              <a:gd name="adj1" fmla="val 12500"/>
              <a:gd name="adj2" fmla="val -360"/>
            </a:avLst>
          </a:prstGeom>
          <a:solidFill>
            <a:srgbClr val="EC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Использование инновационных образовательных технологий</a:t>
            </a:r>
            <a:endParaRPr lang="ru-RU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1" name="Волна 30"/>
          <p:cNvSpPr/>
          <p:nvPr/>
        </p:nvSpPr>
        <p:spPr>
          <a:xfrm>
            <a:off x="7000892" y="1000108"/>
            <a:ext cx="1819580" cy="1000132"/>
          </a:xfrm>
          <a:prstGeom prst="wave">
            <a:avLst/>
          </a:prstGeom>
          <a:solidFill>
            <a:srgbClr val="EC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 воспитании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368544" y="928670"/>
            <a:ext cx="1928826" cy="1071570"/>
          </a:xfrm>
          <a:custGeom>
            <a:avLst/>
            <a:gdLst>
              <a:gd name="connsiteX0" fmla="*/ 0 w 1928826"/>
              <a:gd name="connsiteY0" fmla="*/ 133946 h 1071570"/>
              <a:gd name="connsiteX1" fmla="*/ 1928826 w 1928826"/>
              <a:gd name="connsiteY1" fmla="*/ 133946 h 1071570"/>
              <a:gd name="connsiteX2" fmla="*/ 1928826 w 1928826"/>
              <a:gd name="connsiteY2" fmla="*/ 937624 h 1071570"/>
              <a:gd name="connsiteX3" fmla="*/ 0 w 1928826"/>
              <a:gd name="connsiteY3" fmla="*/ 937624 h 1071570"/>
              <a:gd name="connsiteX4" fmla="*/ 0 w 1928826"/>
              <a:gd name="connsiteY4" fmla="*/ 133946 h 107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8826" h="1071570">
                <a:moveTo>
                  <a:pt x="0" y="133946"/>
                </a:moveTo>
                <a:cubicBezTo>
                  <a:pt x="642942" y="-312541"/>
                  <a:pt x="1285883" y="580434"/>
                  <a:pt x="1928826" y="133946"/>
                </a:cubicBezTo>
                <a:lnTo>
                  <a:pt x="1928826" y="937624"/>
                </a:lnTo>
                <a:cubicBezTo>
                  <a:pt x="1285883" y="1384111"/>
                  <a:pt x="642942" y="491136"/>
                  <a:pt x="0" y="937624"/>
                </a:cubicBezTo>
                <a:lnTo>
                  <a:pt x="0" y="133946"/>
                </a:lnTo>
                <a:close/>
              </a:path>
            </a:pathLst>
          </a:custGeom>
          <a:solidFill>
            <a:srgbClr val="EC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 обучении</a:t>
            </a:r>
          </a:p>
          <a:p>
            <a:pPr algn="ctr"/>
            <a:endParaRPr lang="ru-RU" dirty="0"/>
          </a:p>
        </p:txBody>
      </p:sp>
      <p:sp>
        <p:nvSpPr>
          <p:cNvPr id="33" name="Волна 32"/>
          <p:cNvSpPr/>
          <p:nvPr/>
        </p:nvSpPr>
        <p:spPr>
          <a:xfrm>
            <a:off x="571472" y="2571744"/>
            <a:ext cx="8001056" cy="4025608"/>
          </a:xfrm>
          <a:prstGeom prst="wave">
            <a:avLst>
              <a:gd name="adj1" fmla="val 12500"/>
              <a:gd name="adj2" fmla="val 341"/>
            </a:avLst>
          </a:prstGeom>
          <a:solidFill>
            <a:srgbClr val="EC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*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здоровьесберегающие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технологии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*уровневая дифференциация по возрастному составу, по полу, по уровню здоровья, по области интересов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* игровые технологии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* проблемное обучение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*технология развивающего обучения с направленностью на развитие творческих качеств личности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*ИКТ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* метод проектов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8" name="Стрелка вверх 37"/>
          <p:cNvSpPr/>
          <p:nvPr/>
        </p:nvSpPr>
        <p:spPr>
          <a:xfrm rot="5400000">
            <a:off x="6500826" y="1428736"/>
            <a:ext cx="571504" cy="428628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0800000">
            <a:off x="4572000" y="2428868"/>
            <a:ext cx="571504" cy="714380"/>
          </a:xfrm>
          <a:prstGeom prst="upArrow">
            <a:avLst>
              <a:gd name="adj1" fmla="val 50000"/>
              <a:gd name="adj2" fmla="val 80476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2297370" y="1071546"/>
            <a:ext cx="345804" cy="571504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4" descr="C:\Users\Учитель\Pictures\i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5346" cy="10744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4357686" y="571480"/>
            <a:ext cx="4286280" cy="3857652"/>
          </a:xfrm>
          <a:prstGeom prst="flowChartPunchedTape">
            <a:avLst/>
          </a:prstGeom>
          <a:solidFill>
            <a:srgbClr val="EC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компоненты </a:t>
            </a:r>
          </a:p>
          <a:p>
            <a:pPr algn="ctr"/>
            <a:r>
              <a:rPr lang="ru-RU" sz="4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здоровьесберегающей</a:t>
            </a:r>
            <a:endParaRPr lang="ru-RU" sz="4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образовательной технологии</a:t>
            </a:r>
            <a:endParaRPr lang="ru-RU" sz="4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785786" y="4643446"/>
            <a:ext cx="3286148" cy="1928826"/>
          </a:xfrm>
          <a:prstGeom prst="flowChartPunchedTape">
            <a:avLst/>
          </a:prstGeom>
          <a:solidFill>
            <a:srgbClr val="EC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Экологические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здоровьесберегающие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285720" y="2357430"/>
            <a:ext cx="2714644" cy="1928826"/>
          </a:xfrm>
          <a:prstGeom prst="flowChartPunchedTape">
            <a:avLst/>
          </a:prstGeom>
          <a:solidFill>
            <a:srgbClr val="EC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Физкультурно-оздоровительные 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571472" y="214290"/>
            <a:ext cx="2714644" cy="1928826"/>
          </a:xfrm>
          <a:prstGeom prst="flowChartPunchedTape">
            <a:avLst/>
          </a:prstGeom>
          <a:solidFill>
            <a:srgbClr val="EC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Медико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–гигиенические 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5715008" y="4357694"/>
            <a:ext cx="3000396" cy="1928826"/>
          </a:xfrm>
          <a:prstGeom prst="flowChartPunchedTape">
            <a:avLst/>
          </a:prstGeom>
          <a:solidFill>
            <a:srgbClr val="EC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Технологии обеспечения безопасности жизнедеятельности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822297" y="3857628"/>
            <a:ext cx="500066" cy="57150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417523">
            <a:off x="3565599" y="3770896"/>
            <a:ext cx="500066" cy="52002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5400000">
            <a:off x="3464710" y="2619357"/>
            <a:ext cx="500066" cy="57150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5828632">
            <a:off x="3611442" y="1257318"/>
            <a:ext cx="500066" cy="56706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4" descr="C:\Users\Учитель\Pictures\i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5346" cy="10744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467545" y="188913"/>
            <a:ext cx="720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err="1">
                <a:solidFill>
                  <a:srgbClr val="C00000"/>
                </a:solidFill>
                <a:latin typeface="Palatino Linotype" pitchFamily="18" charset="0"/>
              </a:rPr>
              <a:t>Системно-деятельностный</a:t>
            </a:r>
            <a:r>
              <a:rPr lang="ru-RU" altLang="ru-RU" sz="2400" b="1" dirty="0">
                <a:solidFill>
                  <a:srgbClr val="C00000"/>
                </a:solidFill>
                <a:latin typeface="Palatino Linotype" pitchFamily="18" charset="0"/>
              </a:rPr>
              <a:t> подход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1022350"/>
            <a:ext cx="754538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09575" y="2273300"/>
            <a:ext cx="75596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altLang="ru-RU" sz="2800" b="1">
                <a:solidFill>
                  <a:srgbClr val="0000CC"/>
                </a:solidFill>
                <a:latin typeface="Calibri" pitchFamily="34" charset="0"/>
              </a:rPr>
              <a:t>Основная</a:t>
            </a:r>
            <a:r>
              <a:rPr lang="ru-RU" altLang="ru-RU" sz="280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ru-RU" altLang="ru-RU" sz="2800" b="1">
                <a:solidFill>
                  <a:srgbClr val="0000CC"/>
                </a:solidFill>
                <a:latin typeface="Calibri" pitchFamily="34" charset="0"/>
              </a:rPr>
              <a:t>педагогическая</a:t>
            </a:r>
            <a:r>
              <a:rPr lang="ru-RU" altLang="ru-RU" sz="280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ru-RU" altLang="ru-RU" sz="2800" b="1">
                <a:solidFill>
                  <a:srgbClr val="0000CC"/>
                </a:solidFill>
                <a:latin typeface="Calibri" pitchFamily="34" charset="0"/>
              </a:rPr>
              <a:t>задача:</a:t>
            </a:r>
            <a:endParaRPr lang="ru-RU" altLang="ru-RU" sz="1200">
              <a:latin typeface="Times New Roman" pitchFamily="18" charset="0"/>
            </a:endParaRPr>
          </a:p>
          <a:p>
            <a:pPr lvl="1" indent="-457200"/>
            <a:r>
              <a:rPr lang="ru-RU" altLang="ru-RU" sz="2800" b="1" i="1">
                <a:solidFill>
                  <a:srgbClr val="FF0000"/>
                </a:solidFill>
                <a:latin typeface="Calibri" pitchFamily="34" charset="0"/>
              </a:rPr>
              <a:t>организация</a:t>
            </a:r>
            <a:r>
              <a:rPr lang="ru-RU" altLang="ru-RU" sz="28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altLang="ru-RU" sz="2800" b="1" i="1">
                <a:solidFill>
                  <a:srgbClr val="FF0000"/>
                </a:solidFill>
                <a:latin typeface="Calibri" pitchFamily="34" charset="0"/>
              </a:rPr>
              <a:t>условий,</a:t>
            </a:r>
            <a:r>
              <a:rPr lang="ru-RU" altLang="ru-RU" sz="28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altLang="ru-RU" sz="2800" b="1" i="1">
                <a:solidFill>
                  <a:srgbClr val="FF0000"/>
                </a:solidFill>
                <a:latin typeface="Calibri" pitchFamily="34" charset="0"/>
              </a:rPr>
              <a:t>инициирующих</a:t>
            </a:r>
            <a:r>
              <a:rPr lang="ru-RU" altLang="ru-RU" sz="28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altLang="ru-RU" sz="2800" b="1" i="1">
                <a:solidFill>
                  <a:srgbClr val="FF0000"/>
                </a:solidFill>
                <a:latin typeface="Calibri" pitchFamily="34" charset="0"/>
              </a:rPr>
              <a:t>детское</a:t>
            </a:r>
            <a:r>
              <a:rPr lang="ru-RU" altLang="ru-RU" sz="2800">
                <a:latin typeface="Calibri" pitchFamily="34" charset="0"/>
              </a:rPr>
              <a:t> </a:t>
            </a:r>
            <a:r>
              <a:rPr lang="ru-RU" altLang="ru-RU" sz="2800" b="1" i="1">
                <a:solidFill>
                  <a:srgbClr val="FF0000"/>
                </a:solidFill>
                <a:latin typeface="Calibri" pitchFamily="34" charset="0"/>
              </a:rPr>
              <a:t>действие</a:t>
            </a:r>
            <a:endParaRPr lang="ru-RU" alt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750" y="-11113"/>
            <a:ext cx="9112250" cy="7227888"/>
            <a:chOff x="346" y="0"/>
            <a:chExt cx="14054" cy="10800"/>
          </a:xfrm>
        </p:grpSpPr>
        <p:sp>
          <p:nvSpPr>
            <p:cNvPr id="6156" name="Freeform 5"/>
            <p:cNvSpPr>
              <a:spLocks noChangeArrowheads="1"/>
            </p:cNvSpPr>
            <p:nvPr/>
          </p:nvSpPr>
          <p:spPr bwMode="auto">
            <a:xfrm>
              <a:off x="13610" y="9720"/>
              <a:ext cx="790" cy="1080"/>
            </a:xfrm>
            <a:custGeom>
              <a:avLst/>
              <a:gdLst>
                <a:gd name="T0" fmla="*/ 0 w 790"/>
                <a:gd name="T1" fmla="*/ 1080 h 1080"/>
                <a:gd name="T2" fmla="*/ 0 w 790"/>
                <a:gd name="T3" fmla="*/ 0 h 1080"/>
                <a:gd name="T4" fmla="*/ 790 w 790"/>
                <a:gd name="T5" fmla="*/ 0 h 1080"/>
                <a:gd name="T6" fmla="*/ 790 w 790"/>
                <a:gd name="T7" fmla="*/ 1080 h 1080"/>
                <a:gd name="T8" fmla="*/ 0 w 790"/>
                <a:gd name="T9" fmla="*/ 1080 h 1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0"/>
                <a:gd name="T16" fmla="*/ 0 h 1080"/>
                <a:gd name="T17" fmla="*/ 790 w 790"/>
                <a:gd name="T18" fmla="*/ 1080 h 10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0" h="1080">
                  <a:moveTo>
                    <a:pt x="0" y="1080"/>
                  </a:moveTo>
                  <a:lnTo>
                    <a:pt x="0" y="0"/>
                  </a:lnTo>
                  <a:lnTo>
                    <a:pt x="790" y="0"/>
                  </a:lnTo>
                  <a:lnTo>
                    <a:pt x="790" y="1080"/>
                  </a:lnTo>
                  <a:lnTo>
                    <a:pt x="0" y="1080"/>
                  </a:lnTo>
                </a:path>
              </a:pathLst>
            </a:custGeom>
            <a:solidFill>
              <a:srgbClr val="675E4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Freeform 6"/>
            <p:cNvSpPr>
              <a:spLocks noChangeArrowheads="1"/>
            </p:cNvSpPr>
            <p:nvPr/>
          </p:nvSpPr>
          <p:spPr bwMode="auto">
            <a:xfrm>
              <a:off x="13320" y="0"/>
              <a:ext cx="1080" cy="8640"/>
            </a:xfrm>
            <a:custGeom>
              <a:avLst/>
              <a:gdLst>
                <a:gd name="T0" fmla="*/ 0 w 1080"/>
                <a:gd name="T1" fmla="*/ 8640 h 8640"/>
                <a:gd name="T2" fmla="*/ 0 w 1080"/>
                <a:gd name="T3" fmla="*/ 0 h 8640"/>
                <a:gd name="T4" fmla="*/ 1080 w 1080"/>
                <a:gd name="T5" fmla="*/ 0 h 8640"/>
                <a:gd name="T6" fmla="*/ 1080 w 1080"/>
                <a:gd name="T7" fmla="*/ 8640 h 8640"/>
                <a:gd name="T8" fmla="*/ 0 w 1080"/>
                <a:gd name="T9" fmla="*/ 8640 h 8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0"/>
                <a:gd name="T16" fmla="*/ 0 h 8640"/>
                <a:gd name="T17" fmla="*/ 1080 w 1080"/>
                <a:gd name="T18" fmla="*/ 8640 h 86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0" h="8640">
                  <a:moveTo>
                    <a:pt x="0" y="8640"/>
                  </a:moveTo>
                  <a:lnTo>
                    <a:pt x="0" y="0"/>
                  </a:lnTo>
                  <a:lnTo>
                    <a:pt x="1080" y="0"/>
                  </a:lnTo>
                  <a:lnTo>
                    <a:pt x="1080" y="8640"/>
                  </a:lnTo>
                  <a:lnTo>
                    <a:pt x="0" y="8640"/>
                  </a:lnTo>
                </a:path>
              </a:pathLst>
            </a:custGeom>
            <a:solidFill>
              <a:srgbClr val="675E4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Freeform 7"/>
            <p:cNvSpPr>
              <a:spLocks noChangeArrowheads="1"/>
            </p:cNvSpPr>
            <p:nvPr/>
          </p:nvSpPr>
          <p:spPr bwMode="auto">
            <a:xfrm>
              <a:off x="13610" y="8640"/>
              <a:ext cx="790" cy="1080"/>
            </a:xfrm>
            <a:custGeom>
              <a:avLst/>
              <a:gdLst>
                <a:gd name="T0" fmla="*/ 0 w 790"/>
                <a:gd name="T1" fmla="*/ 1080 h 1080"/>
                <a:gd name="T2" fmla="*/ 0 w 790"/>
                <a:gd name="T3" fmla="*/ 0 h 1080"/>
                <a:gd name="T4" fmla="*/ 790 w 790"/>
                <a:gd name="T5" fmla="*/ 0 h 1080"/>
                <a:gd name="T6" fmla="*/ 790 w 790"/>
                <a:gd name="T7" fmla="*/ 1080 h 1080"/>
                <a:gd name="T8" fmla="*/ 0 w 790"/>
                <a:gd name="T9" fmla="*/ 1080 h 1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0"/>
                <a:gd name="T16" fmla="*/ 0 h 1080"/>
                <a:gd name="T17" fmla="*/ 790 w 790"/>
                <a:gd name="T18" fmla="*/ 1080 h 10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0" h="1080">
                  <a:moveTo>
                    <a:pt x="0" y="1080"/>
                  </a:moveTo>
                  <a:lnTo>
                    <a:pt x="0" y="0"/>
                  </a:lnTo>
                  <a:lnTo>
                    <a:pt x="790" y="0"/>
                  </a:lnTo>
                  <a:lnTo>
                    <a:pt x="790" y="1080"/>
                  </a:lnTo>
                  <a:lnTo>
                    <a:pt x="0" y="1080"/>
                  </a:lnTo>
                </a:path>
              </a:pathLst>
            </a:custGeom>
            <a:solidFill>
              <a:srgbClr val="A9A4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Freeform 8"/>
            <p:cNvSpPr>
              <a:spLocks noChangeArrowheads="1"/>
            </p:cNvSpPr>
            <p:nvPr/>
          </p:nvSpPr>
          <p:spPr bwMode="auto">
            <a:xfrm>
              <a:off x="1014" y="5764"/>
              <a:ext cx="10544" cy="4512"/>
            </a:xfrm>
            <a:custGeom>
              <a:avLst/>
              <a:gdLst>
                <a:gd name="T0" fmla="*/ 0 w 13610"/>
                <a:gd name="T1" fmla="*/ 0 h 7215"/>
                <a:gd name="T2" fmla="*/ 0 w 13610"/>
                <a:gd name="T3" fmla="*/ 1104 h 7215"/>
                <a:gd name="T4" fmla="*/ 4903 w 13610"/>
                <a:gd name="T5" fmla="*/ 1104 h 7215"/>
                <a:gd name="T6" fmla="*/ 4903 w 13610"/>
                <a:gd name="T7" fmla="*/ 0 h 7215"/>
                <a:gd name="T8" fmla="*/ 0 w 13610"/>
                <a:gd name="T9" fmla="*/ 0 h 7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10"/>
                <a:gd name="T16" fmla="*/ 0 h 7215"/>
                <a:gd name="T17" fmla="*/ 13610 w 13610"/>
                <a:gd name="T18" fmla="*/ 7215 h 72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10" h="7215">
                  <a:moveTo>
                    <a:pt x="0" y="0"/>
                  </a:moveTo>
                  <a:lnTo>
                    <a:pt x="0" y="7215"/>
                  </a:lnTo>
                  <a:lnTo>
                    <a:pt x="13610" y="7215"/>
                  </a:lnTo>
                  <a:lnTo>
                    <a:pt x="1361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Freeform 9"/>
            <p:cNvSpPr>
              <a:spLocks noChangeArrowheads="1"/>
            </p:cNvSpPr>
            <p:nvPr/>
          </p:nvSpPr>
          <p:spPr bwMode="auto">
            <a:xfrm>
              <a:off x="346" y="5384"/>
              <a:ext cx="4535" cy="4650"/>
            </a:xfrm>
            <a:custGeom>
              <a:avLst/>
              <a:gdLst>
                <a:gd name="T0" fmla="*/ 2036 w 4535"/>
                <a:gd name="T1" fmla="*/ 12 h 4650"/>
                <a:gd name="T2" fmla="*/ 1593 w 4535"/>
                <a:gd name="T3" fmla="*/ 105 h 4650"/>
                <a:gd name="T4" fmla="*/ 1187 w 4535"/>
                <a:gd name="T5" fmla="*/ 280 h 4650"/>
                <a:gd name="T6" fmla="*/ 825 w 4535"/>
                <a:gd name="T7" fmla="*/ 530 h 4650"/>
                <a:gd name="T8" fmla="*/ 518 w 4535"/>
                <a:gd name="T9" fmla="*/ 846 h 4650"/>
                <a:gd name="T10" fmla="*/ 273 w 4535"/>
                <a:gd name="T11" fmla="*/ 1216 h 4650"/>
                <a:gd name="T12" fmla="*/ 102 w 4535"/>
                <a:gd name="T13" fmla="*/ 1633 h 4650"/>
                <a:gd name="T14" fmla="*/ 11 w 4535"/>
                <a:gd name="T15" fmla="*/ 2087 h 4650"/>
                <a:gd name="T16" fmla="*/ 11 w 4535"/>
                <a:gd name="T17" fmla="*/ 2562 h 4650"/>
                <a:gd name="T18" fmla="*/ 102 w 4535"/>
                <a:gd name="T19" fmla="*/ 3016 h 4650"/>
                <a:gd name="T20" fmla="*/ 273 w 4535"/>
                <a:gd name="T21" fmla="*/ 3432 h 4650"/>
                <a:gd name="T22" fmla="*/ 518 w 4535"/>
                <a:gd name="T23" fmla="*/ 3803 h 4650"/>
                <a:gd name="T24" fmla="*/ 825 w 4535"/>
                <a:gd name="T25" fmla="*/ 4118 h 4650"/>
                <a:gd name="T26" fmla="*/ 1187 w 4535"/>
                <a:gd name="T27" fmla="*/ 4368 h 4650"/>
                <a:gd name="T28" fmla="*/ 1593 w 4535"/>
                <a:gd name="T29" fmla="*/ 4545 h 4650"/>
                <a:gd name="T30" fmla="*/ 2036 w 4535"/>
                <a:gd name="T31" fmla="*/ 4637 h 4650"/>
                <a:gd name="T32" fmla="*/ 2498 w 4535"/>
                <a:gd name="T33" fmla="*/ 4637 h 4650"/>
                <a:gd name="T34" fmla="*/ 2941 w 4535"/>
                <a:gd name="T35" fmla="*/ 4545 h 4650"/>
                <a:gd name="T36" fmla="*/ 3348 w 4535"/>
                <a:gd name="T37" fmla="*/ 4368 h 4650"/>
                <a:gd name="T38" fmla="*/ 3710 w 4535"/>
                <a:gd name="T39" fmla="*/ 4118 h 4650"/>
                <a:gd name="T40" fmla="*/ 4017 w 4535"/>
                <a:gd name="T41" fmla="*/ 3803 h 4650"/>
                <a:gd name="T42" fmla="*/ 4261 w 4535"/>
                <a:gd name="T43" fmla="*/ 3432 h 4650"/>
                <a:gd name="T44" fmla="*/ 4432 w 4535"/>
                <a:gd name="T45" fmla="*/ 3016 h 4650"/>
                <a:gd name="T46" fmla="*/ 4523 w 4535"/>
                <a:gd name="T47" fmla="*/ 2562 h 4650"/>
                <a:gd name="T48" fmla="*/ 4523 w 4535"/>
                <a:gd name="T49" fmla="*/ 2087 h 4650"/>
                <a:gd name="T50" fmla="*/ 4432 w 4535"/>
                <a:gd name="T51" fmla="*/ 1633 h 4650"/>
                <a:gd name="T52" fmla="*/ 4261 w 4535"/>
                <a:gd name="T53" fmla="*/ 1216 h 4650"/>
                <a:gd name="T54" fmla="*/ 4017 w 4535"/>
                <a:gd name="T55" fmla="*/ 846 h 4650"/>
                <a:gd name="T56" fmla="*/ 3710 w 4535"/>
                <a:gd name="T57" fmla="*/ 530 h 4650"/>
                <a:gd name="T58" fmla="*/ 3348 w 4535"/>
                <a:gd name="T59" fmla="*/ 280 h 4650"/>
                <a:gd name="T60" fmla="*/ 2941 w 4535"/>
                <a:gd name="T61" fmla="*/ 105 h 4650"/>
                <a:gd name="T62" fmla="*/ 2498 w 4535"/>
                <a:gd name="T63" fmla="*/ 12 h 46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35"/>
                <a:gd name="T97" fmla="*/ 0 h 4650"/>
                <a:gd name="T98" fmla="*/ 4535 w 4535"/>
                <a:gd name="T99" fmla="*/ 4650 h 46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35" h="4650">
                  <a:moveTo>
                    <a:pt x="2267" y="0"/>
                  </a:moveTo>
                  <a:lnTo>
                    <a:pt x="2036" y="12"/>
                  </a:lnTo>
                  <a:lnTo>
                    <a:pt x="1811" y="47"/>
                  </a:lnTo>
                  <a:lnTo>
                    <a:pt x="1593" y="105"/>
                  </a:lnTo>
                  <a:lnTo>
                    <a:pt x="1385" y="182"/>
                  </a:lnTo>
                  <a:lnTo>
                    <a:pt x="1187" y="280"/>
                  </a:lnTo>
                  <a:lnTo>
                    <a:pt x="1000" y="396"/>
                  </a:lnTo>
                  <a:lnTo>
                    <a:pt x="825" y="530"/>
                  </a:lnTo>
                  <a:lnTo>
                    <a:pt x="665" y="680"/>
                  </a:lnTo>
                  <a:lnTo>
                    <a:pt x="518" y="846"/>
                  </a:lnTo>
                  <a:lnTo>
                    <a:pt x="387" y="1025"/>
                  </a:lnTo>
                  <a:lnTo>
                    <a:pt x="273" y="1216"/>
                  </a:lnTo>
                  <a:lnTo>
                    <a:pt x="178" y="1420"/>
                  </a:lnTo>
                  <a:lnTo>
                    <a:pt x="102" y="1633"/>
                  </a:lnTo>
                  <a:lnTo>
                    <a:pt x="46" y="1856"/>
                  </a:lnTo>
                  <a:lnTo>
                    <a:pt x="11" y="2087"/>
                  </a:lnTo>
                  <a:lnTo>
                    <a:pt x="0" y="2325"/>
                  </a:lnTo>
                  <a:lnTo>
                    <a:pt x="11" y="2562"/>
                  </a:lnTo>
                  <a:lnTo>
                    <a:pt x="46" y="2793"/>
                  </a:lnTo>
                  <a:lnTo>
                    <a:pt x="102" y="3016"/>
                  </a:lnTo>
                  <a:lnTo>
                    <a:pt x="178" y="3230"/>
                  </a:lnTo>
                  <a:lnTo>
                    <a:pt x="273" y="3432"/>
                  </a:lnTo>
                  <a:lnTo>
                    <a:pt x="387" y="3625"/>
                  </a:lnTo>
                  <a:lnTo>
                    <a:pt x="518" y="3803"/>
                  </a:lnTo>
                  <a:lnTo>
                    <a:pt x="665" y="3968"/>
                  </a:lnTo>
                  <a:lnTo>
                    <a:pt x="825" y="4118"/>
                  </a:lnTo>
                  <a:lnTo>
                    <a:pt x="1000" y="4252"/>
                  </a:lnTo>
                  <a:lnTo>
                    <a:pt x="1187" y="4368"/>
                  </a:lnTo>
                  <a:lnTo>
                    <a:pt x="1385" y="4467"/>
                  </a:lnTo>
                  <a:lnTo>
                    <a:pt x="1593" y="4545"/>
                  </a:lnTo>
                  <a:lnTo>
                    <a:pt x="1811" y="4602"/>
                  </a:lnTo>
                  <a:lnTo>
                    <a:pt x="2036" y="4637"/>
                  </a:lnTo>
                  <a:lnTo>
                    <a:pt x="2267" y="4650"/>
                  </a:lnTo>
                  <a:lnTo>
                    <a:pt x="2498" y="4637"/>
                  </a:lnTo>
                  <a:lnTo>
                    <a:pt x="2725" y="4602"/>
                  </a:lnTo>
                  <a:lnTo>
                    <a:pt x="2941" y="4545"/>
                  </a:lnTo>
                  <a:lnTo>
                    <a:pt x="3150" y="4467"/>
                  </a:lnTo>
                  <a:lnTo>
                    <a:pt x="3348" y="4368"/>
                  </a:lnTo>
                  <a:lnTo>
                    <a:pt x="3535" y="4252"/>
                  </a:lnTo>
                  <a:lnTo>
                    <a:pt x="3710" y="4118"/>
                  </a:lnTo>
                  <a:lnTo>
                    <a:pt x="3871" y="3968"/>
                  </a:lnTo>
                  <a:lnTo>
                    <a:pt x="4017" y="3803"/>
                  </a:lnTo>
                  <a:lnTo>
                    <a:pt x="4147" y="3625"/>
                  </a:lnTo>
                  <a:lnTo>
                    <a:pt x="4261" y="3432"/>
                  </a:lnTo>
                  <a:lnTo>
                    <a:pt x="4356" y="3230"/>
                  </a:lnTo>
                  <a:lnTo>
                    <a:pt x="4432" y="3016"/>
                  </a:lnTo>
                  <a:lnTo>
                    <a:pt x="4488" y="2793"/>
                  </a:lnTo>
                  <a:lnTo>
                    <a:pt x="4523" y="2562"/>
                  </a:lnTo>
                  <a:lnTo>
                    <a:pt x="4535" y="2325"/>
                  </a:lnTo>
                  <a:lnTo>
                    <a:pt x="4523" y="2087"/>
                  </a:lnTo>
                  <a:lnTo>
                    <a:pt x="4488" y="1856"/>
                  </a:lnTo>
                  <a:lnTo>
                    <a:pt x="4432" y="1633"/>
                  </a:lnTo>
                  <a:lnTo>
                    <a:pt x="4356" y="1420"/>
                  </a:lnTo>
                  <a:lnTo>
                    <a:pt x="4261" y="1216"/>
                  </a:lnTo>
                  <a:lnTo>
                    <a:pt x="4147" y="1025"/>
                  </a:lnTo>
                  <a:lnTo>
                    <a:pt x="4017" y="846"/>
                  </a:lnTo>
                  <a:lnTo>
                    <a:pt x="3871" y="680"/>
                  </a:lnTo>
                  <a:lnTo>
                    <a:pt x="3710" y="530"/>
                  </a:lnTo>
                  <a:lnTo>
                    <a:pt x="3535" y="396"/>
                  </a:lnTo>
                  <a:lnTo>
                    <a:pt x="3348" y="280"/>
                  </a:lnTo>
                  <a:lnTo>
                    <a:pt x="3150" y="182"/>
                  </a:lnTo>
                  <a:lnTo>
                    <a:pt x="2941" y="105"/>
                  </a:lnTo>
                  <a:lnTo>
                    <a:pt x="2725" y="47"/>
                  </a:lnTo>
                  <a:lnTo>
                    <a:pt x="2498" y="12"/>
                  </a:lnTo>
                  <a:lnTo>
                    <a:pt x="2267" y="0"/>
                  </a:lnTo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Freeform 10"/>
            <p:cNvSpPr>
              <a:spLocks/>
            </p:cNvSpPr>
            <p:nvPr/>
          </p:nvSpPr>
          <p:spPr bwMode="auto">
            <a:xfrm>
              <a:off x="424" y="5384"/>
              <a:ext cx="4535" cy="4650"/>
            </a:xfrm>
            <a:custGeom>
              <a:avLst/>
              <a:gdLst>
                <a:gd name="T0" fmla="*/ 11 w 4535"/>
                <a:gd name="T1" fmla="*/ 2087 h 4650"/>
                <a:gd name="T2" fmla="*/ 102 w 4535"/>
                <a:gd name="T3" fmla="*/ 1633 h 4650"/>
                <a:gd name="T4" fmla="*/ 273 w 4535"/>
                <a:gd name="T5" fmla="*/ 1216 h 4650"/>
                <a:gd name="T6" fmla="*/ 518 w 4535"/>
                <a:gd name="T7" fmla="*/ 846 h 4650"/>
                <a:gd name="T8" fmla="*/ 825 w 4535"/>
                <a:gd name="T9" fmla="*/ 530 h 4650"/>
                <a:gd name="T10" fmla="*/ 1187 w 4535"/>
                <a:gd name="T11" fmla="*/ 280 h 4650"/>
                <a:gd name="T12" fmla="*/ 1593 w 4535"/>
                <a:gd name="T13" fmla="*/ 105 h 4650"/>
                <a:gd name="T14" fmla="*/ 2036 w 4535"/>
                <a:gd name="T15" fmla="*/ 12 h 4650"/>
                <a:gd name="T16" fmla="*/ 2498 w 4535"/>
                <a:gd name="T17" fmla="*/ 12 h 4650"/>
                <a:gd name="T18" fmla="*/ 2941 w 4535"/>
                <a:gd name="T19" fmla="*/ 105 h 4650"/>
                <a:gd name="T20" fmla="*/ 3348 w 4535"/>
                <a:gd name="T21" fmla="*/ 280 h 4650"/>
                <a:gd name="T22" fmla="*/ 3710 w 4535"/>
                <a:gd name="T23" fmla="*/ 530 h 4650"/>
                <a:gd name="T24" fmla="*/ 4017 w 4535"/>
                <a:gd name="T25" fmla="*/ 846 h 4650"/>
                <a:gd name="T26" fmla="*/ 4261 w 4535"/>
                <a:gd name="T27" fmla="*/ 1216 h 4650"/>
                <a:gd name="T28" fmla="*/ 4432 w 4535"/>
                <a:gd name="T29" fmla="*/ 1633 h 4650"/>
                <a:gd name="T30" fmla="*/ 4523 w 4535"/>
                <a:gd name="T31" fmla="*/ 2087 h 4650"/>
                <a:gd name="T32" fmla="*/ 4523 w 4535"/>
                <a:gd name="T33" fmla="*/ 2562 h 4650"/>
                <a:gd name="T34" fmla="*/ 4432 w 4535"/>
                <a:gd name="T35" fmla="*/ 3016 h 4650"/>
                <a:gd name="T36" fmla="*/ 4261 w 4535"/>
                <a:gd name="T37" fmla="*/ 3432 h 4650"/>
                <a:gd name="T38" fmla="*/ 4017 w 4535"/>
                <a:gd name="T39" fmla="*/ 3803 h 4650"/>
                <a:gd name="T40" fmla="*/ 3710 w 4535"/>
                <a:gd name="T41" fmla="*/ 4118 h 4650"/>
                <a:gd name="T42" fmla="*/ 3348 w 4535"/>
                <a:gd name="T43" fmla="*/ 4368 h 4650"/>
                <a:gd name="T44" fmla="*/ 2941 w 4535"/>
                <a:gd name="T45" fmla="*/ 4545 h 4650"/>
                <a:gd name="T46" fmla="*/ 2498 w 4535"/>
                <a:gd name="T47" fmla="*/ 4637 h 4650"/>
                <a:gd name="T48" fmla="*/ 2036 w 4535"/>
                <a:gd name="T49" fmla="*/ 4637 h 4650"/>
                <a:gd name="T50" fmla="*/ 1593 w 4535"/>
                <a:gd name="T51" fmla="*/ 4545 h 4650"/>
                <a:gd name="T52" fmla="*/ 1187 w 4535"/>
                <a:gd name="T53" fmla="*/ 4368 h 4650"/>
                <a:gd name="T54" fmla="*/ 825 w 4535"/>
                <a:gd name="T55" fmla="*/ 4118 h 4650"/>
                <a:gd name="T56" fmla="*/ 518 w 4535"/>
                <a:gd name="T57" fmla="*/ 3803 h 4650"/>
                <a:gd name="T58" fmla="*/ 273 w 4535"/>
                <a:gd name="T59" fmla="*/ 3432 h 4650"/>
                <a:gd name="T60" fmla="*/ 102 w 4535"/>
                <a:gd name="T61" fmla="*/ 3016 h 4650"/>
                <a:gd name="T62" fmla="*/ 11 w 4535"/>
                <a:gd name="T63" fmla="*/ 2562 h 4650"/>
                <a:gd name="T64" fmla="*/ 0 w 4535"/>
                <a:gd name="T65" fmla="*/ 2325 h 46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35"/>
                <a:gd name="T100" fmla="*/ 0 h 4650"/>
                <a:gd name="T101" fmla="*/ 4535 w 4535"/>
                <a:gd name="T102" fmla="*/ 4650 h 46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35" h="4650">
                  <a:moveTo>
                    <a:pt x="0" y="2325"/>
                  </a:moveTo>
                  <a:lnTo>
                    <a:pt x="11" y="2087"/>
                  </a:lnTo>
                  <a:lnTo>
                    <a:pt x="46" y="1856"/>
                  </a:lnTo>
                  <a:lnTo>
                    <a:pt x="102" y="1633"/>
                  </a:lnTo>
                  <a:lnTo>
                    <a:pt x="178" y="1420"/>
                  </a:lnTo>
                  <a:lnTo>
                    <a:pt x="273" y="1216"/>
                  </a:lnTo>
                  <a:lnTo>
                    <a:pt x="387" y="1025"/>
                  </a:lnTo>
                  <a:lnTo>
                    <a:pt x="518" y="846"/>
                  </a:lnTo>
                  <a:lnTo>
                    <a:pt x="665" y="680"/>
                  </a:lnTo>
                  <a:lnTo>
                    <a:pt x="825" y="530"/>
                  </a:lnTo>
                  <a:lnTo>
                    <a:pt x="1000" y="396"/>
                  </a:lnTo>
                  <a:lnTo>
                    <a:pt x="1187" y="280"/>
                  </a:lnTo>
                  <a:lnTo>
                    <a:pt x="1385" y="182"/>
                  </a:lnTo>
                  <a:lnTo>
                    <a:pt x="1593" y="105"/>
                  </a:lnTo>
                  <a:lnTo>
                    <a:pt x="1811" y="47"/>
                  </a:lnTo>
                  <a:lnTo>
                    <a:pt x="2036" y="12"/>
                  </a:lnTo>
                  <a:lnTo>
                    <a:pt x="2267" y="0"/>
                  </a:lnTo>
                  <a:lnTo>
                    <a:pt x="2498" y="12"/>
                  </a:lnTo>
                  <a:lnTo>
                    <a:pt x="2725" y="47"/>
                  </a:lnTo>
                  <a:lnTo>
                    <a:pt x="2941" y="105"/>
                  </a:lnTo>
                  <a:lnTo>
                    <a:pt x="3150" y="182"/>
                  </a:lnTo>
                  <a:lnTo>
                    <a:pt x="3348" y="280"/>
                  </a:lnTo>
                  <a:lnTo>
                    <a:pt x="3535" y="396"/>
                  </a:lnTo>
                  <a:lnTo>
                    <a:pt x="3710" y="530"/>
                  </a:lnTo>
                  <a:lnTo>
                    <a:pt x="3871" y="680"/>
                  </a:lnTo>
                  <a:lnTo>
                    <a:pt x="4017" y="846"/>
                  </a:lnTo>
                  <a:lnTo>
                    <a:pt x="4147" y="1025"/>
                  </a:lnTo>
                  <a:lnTo>
                    <a:pt x="4261" y="1216"/>
                  </a:lnTo>
                  <a:lnTo>
                    <a:pt x="4356" y="1420"/>
                  </a:lnTo>
                  <a:lnTo>
                    <a:pt x="4432" y="1633"/>
                  </a:lnTo>
                  <a:lnTo>
                    <a:pt x="4488" y="1856"/>
                  </a:lnTo>
                  <a:lnTo>
                    <a:pt x="4523" y="2087"/>
                  </a:lnTo>
                  <a:lnTo>
                    <a:pt x="4535" y="2325"/>
                  </a:lnTo>
                  <a:lnTo>
                    <a:pt x="4523" y="2562"/>
                  </a:lnTo>
                  <a:lnTo>
                    <a:pt x="4488" y="2793"/>
                  </a:lnTo>
                  <a:lnTo>
                    <a:pt x="4432" y="3016"/>
                  </a:lnTo>
                  <a:lnTo>
                    <a:pt x="4356" y="3230"/>
                  </a:lnTo>
                  <a:lnTo>
                    <a:pt x="4261" y="3432"/>
                  </a:lnTo>
                  <a:lnTo>
                    <a:pt x="4147" y="3625"/>
                  </a:lnTo>
                  <a:lnTo>
                    <a:pt x="4017" y="3803"/>
                  </a:lnTo>
                  <a:lnTo>
                    <a:pt x="3871" y="3968"/>
                  </a:lnTo>
                  <a:lnTo>
                    <a:pt x="3710" y="4118"/>
                  </a:lnTo>
                  <a:lnTo>
                    <a:pt x="3535" y="4252"/>
                  </a:lnTo>
                  <a:lnTo>
                    <a:pt x="3348" y="4368"/>
                  </a:lnTo>
                  <a:lnTo>
                    <a:pt x="3150" y="4467"/>
                  </a:lnTo>
                  <a:lnTo>
                    <a:pt x="2941" y="4545"/>
                  </a:lnTo>
                  <a:lnTo>
                    <a:pt x="2725" y="4602"/>
                  </a:lnTo>
                  <a:lnTo>
                    <a:pt x="2498" y="4637"/>
                  </a:lnTo>
                  <a:lnTo>
                    <a:pt x="2267" y="4650"/>
                  </a:lnTo>
                  <a:lnTo>
                    <a:pt x="2036" y="4637"/>
                  </a:lnTo>
                  <a:lnTo>
                    <a:pt x="1811" y="4602"/>
                  </a:lnTo>
                  <a:lnTo>
                    <a:pt x="1593" y="4545"/>
                  </a:lnTo>
                  <a:lnTo>
                    <a:pt x="1385" y="4467"/>
                  </a:lnTo>
                  <a:lnTo>
                    <a:pt x="1187" y="4368"/>
                  </a:lnTo>
                  <a:lnTo>
                    <a:pt x="1000" y="4252"/>
                  </a:lnTo>
                  <a:lnTo>
                    <a:pt x="825" y="4118"/>
                  </a:lnTo>
                  <a:lnTo>
                    <a:pt x="665" y="3968"/>
                  </a:lnTo>
                  <a:lnTo>
                    <a:pt x="518" y="3803"/>
                  </a:lnTo>
                  <a:lnTo>
                    <a:pt x="387" y="3625"/>
                  </a:lnTo>
                  <a:lnTo>
                    <a:pt x="273" y="3432"/>
                  </a:lnTo>
                  <a:lnTo>
                    <a:pt x="178" y="3230"/>
                  </a:lnTo>
                  <a:lnTo>
                    <a:pt x="102" y="3016"/>
                  </a:lnTo>
                  <a:lnTo>
                    <a:pt x="46" y="2793"/>
                  </a:lnTo>
                  <a:lnTo>
                    <a:pt x="11" y="2562"/>
                  </a:lnTo>
                  <a:lnTo>
                    <a:pt x="0" y="2325"/>
                  </a:lnTo>
                </a:path>
              </a:pathLst>
            </a:custGeom>
            <a:noFill/>
            <a:ln w="14351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Freeform 11"/>
            <p:cNvSpPr>
              <a:spLocks noChangeArrowheads="1"/>
            </p:cNvSpPr>
            <p:nvPr/>
          </p:nvSpPr>
          <p:spPr bwMode="auto">
            <a:xfrm>
              <a:off x="9276" y="5453"/>
              <a:ext cx="4535" cy="4765"/>
            </a:xfrm>
            <a:custGeom>
              <a:avLst/>
              <a:gdLst>
                <a:gd name="T0" fmla="*/ 2036 w 4535"/>
                <a:gd name="T1" fmla="*/ 12 h 4765"/>
                <a:gd name="T2" fmla="*/ 1593 w 4535"/>
                <a:gd name="T3" fmla="*/ 107 h 4765"/>
                <a:gd name="T4" fmla="*/ 1187 w 4535"/>
                <a:gd name="T5" fmla="*/ 287 h 4765"/>
                <a:gd name="T6" fmla="*/ 825 w 4535"/>
                <a:gd name="T7" fmla="*/ 543 h 4765"/>
                <a:gd name="T8" fmla="*/ 518 w 4535"/>
                <a:gd name="T9" fmla="*/ 866 h 4765"/>
                <a:gd name="T10" fmla="*/ 273 w 4535"/>
                <a:gd name="T11" fmla="*/ 1246 h 4765"/>
                <a:gd name="T12" fmla="*/ 102 w 4535"/>
                <a:gd name="T13" fmla="*/ 1673 h 4765"/>
                <a:gd name="T14" fmla="*/ 11 w 4535"/>
                <a:gd name="T15" fmla="*/ 2138 h 4765"/>
                <a:gd name="T16" fmla="*/ 11 w 4535"/>
                <a:gd name="T17" fmla="*/ 2626 h 4765"/>
                <a:gd name="T18" fmla="*/ 102 w 4535"/>
                <a:gd name="T19" fmla="*/ 3091 h 4765"/>
                <a:gd name="T20" fmla="*/ 273 w 4535"/>
                <a:gd name="T21" fmla="*/ 3517 h 4765"/>
                <a:gd name="T22" fmla="*/ 518 w 4535"/>
                <a:gd name="T23" fmla="*/ 3897 h 4765"/>
                <a:gd name="T24" fmla="*/ 825 w 4535"/>
                <a:gd name="T25" fmla="*/ 4221 h 4765"/>
                <a:gd name="T26" fmla="*/ 1187 w 4535"/>
                <a:gd name="T27" fmla="*/ 4477 h 4765"/>
                <a:gd name="T28" fmla="*/ 1593 w 4535"/>
                <a:gd name="T29" fmla="*/ 4657 h 4765"/>
                <a:gd name="T30" fmla="*/ 2036 w 4535"/>
                <a:gd name="T31" fmla="*/ 4752 h 4765"/>
                <a:gd name="T32" fmla="*/ 2498 w 4535"/>
                <a:gd name="T33" fmla="*/ 4752 h 4765"/>
                <a:gd name="T34" fmla="*/ 2941 w 4535"/>
                <a:gd name="T35" fmla="*/ 4657 h 4765"/>
                <a:gd name="T36" fmla="*/ 3348 w 4535"/>
                <a:gd name="T37" fmla="*/ 4477 h 4765"/>
                <a:gd name="T38" fmla="*/ 3710 w 4535"/>
                <a:gd name="T39" fmla="*/ 4221 h 4765"/>
                <a:gd name="T40" fmla="*/ 4017 w 4535"/>
                <a:gd name="T41" fmla="*/ 3897 h 4765"/>
                <a:gd name="T42" fmla="*/ 4261 w 4535"/>
                <a:gd name="T43" fmla="*/ 3517 h 4765"/>
                <a:gd name="T44" fmla="*/ 4432 w 4535"/>
                <a:gd name="T45" fmla="*/ 3091 h 4765"/>
                <a:gd name="T46" fmla="*/ 4523 w 4535"/>
                <a:gd name="T47" fmla="*/ 2626 h 4765"/>
                <a:gd name="T48" fmla="*/ 4523 w 4535"/>
                <a:gd name="T49" fmla="*/ 2138 h 4765"/>
                <a:gd name="T50" fmla="*/ 4432 w 4535"/>
                <a:gd name="T51" fmla="*/ 1673 h 4765"/>
                <a:gd name="T52" fmla="*/ 4261 w 4535"/>
                <a:gd name="T53" fmla="*/ 1246 h 4765"/>
                <a:gd name="T54" fmla="*/ 4017 w 4535"/>
                <a:gd name="T55" fmla="*/ 866 h 4765"/>
                <a:gd name="T56" fmla="*/ 3710 w 4535"/>
                <a:gd name="T57" fmla="*/ 543 h 4765"/>
                <a:gd name="T58" fmla="*/ 3348 w 4535"/>
                <a:gd name="T59" fmla="*/ 287 h 4765"/>
                <a:gd name="T60" fmla="*/ 2941 w 4535"/>
                <a:gd name="T61" fmla="*/ 107 h 4765"/>
                <a:gd name="T62" fmla="*/ 2498 w 4535"/>
                <a:gd name="T63" fmla="*/ 12 h 47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35"/>
                <a:gd name="T97" fmla="*/ 0 h 4765"/>
                <a:gd name="T98" fmla="*/ 4535 w 4535"/>
                <a:gd name="T99" fmla="*/ 4765 h 47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35" h="4765">
                  <a:moveTo>
                    <a:pt x="2267" y="0"/>
                  </a:moveTo>
                  <a:lnTo>
                    <a:pt x="2036" y="12"/>
                  </a:lnTo>
                  <a:lnTo>
                    <a:pt x="1811" y="48"/>
                  </a:lnTo>
                  <a:lnTo>
                    <a:pt x="1593" y="107"/>
                  </a:lnTo>
                  <a:lnTo>
                    <a:pt x="1385" y="187"/>
                  </a:lnTo>
                  <a:lnTo>
                    <a:pt x="1187" y="287"/>
                  </a:lnTo>
                  <a:lnTo>
                    <a:pt x="1000" y="406"/>
                  </a:lnTo>
                  <a:lnTo>
                    <a:pt x="825" y="543"/>
                  </a:lnTo>
                  <a:lnTo>
                    <a:pt x="665" y="697"/>
                  </a:lnTo>
                  <a:lnTo>
                    <a:pt x="518" y="866"/>
                  </a:lnTo>
                  <a:lnTo>
                    <a:pt x="387" y="1050"/>
                  </a:lnTo>
                  <a:lnTo>
                    <a:pt x="273" y="1246"/>
                  </a:lnTo>
                  <a:lnTo>
                    <a:pt x="178" y="1455"/>
                  </a:lnTo>
                  <a:lnTo>
                    <a:pt x="102" y="1673"/>
                  </a:lnTo>
                  <a:lnTo>
                    <a:pt x="46" y="1902"/>
                  </a:lnTo>
                  <a:lnTo>
                    <a:pt x="11" y="2138"/>
                  </a:lnTo>
                  <a:lnTo>
                    <a:pt x="0" y="2382"/>
                  </a:lnTo>
                  <a:lnTo>
                    <a:pt x="11" y="2626"/>
                  </a:lnTo>
                  <a:lnTo>
                    <a:pt x="46" y="2862"/>
                  </a:lnTo>
                  <a:lnTo>
                    <a:pt x="102" y="3091"/>
                  </a:lnTo>
                  <a:lnTo>
                    <a:pt x="178" y="3310"/>
                  </a:lnTo>
                  <a:lnTo>
                    <a:pt x="273" y="3517"/>
                  </a:lnTo>
                  <a:lnTo>
                    <a:pt x="387" y="3713"/>
                  </a:lnTo>
                  <a:lnTo>
                    <a:pt x="518" y="3897"/>
                  </a:lnTo>
                  <a:lnTo>
                    <a:pt x="665" y="4066"/>
                  </a:lnTo>
                  <a:lnTo>
                    <a:pt x="825" y="4221"/>
                  </a:lnTo>
                  <a:lnTo>
                    <a:pt x="1000" y="4357"/>
                  </a:lnTo>
                  <a:lnTo>
                    <a:pt x="1187" y="4477"/>
                  </a:lnTo>
                  <a:lnTo>
                    <a:pt x="1385" y="4577"/>
                  </a:lnTo>
                  <a:lnTo>
                    <a:pt x="1593" y="4657"/>
                  </a:lnTo>
                  <a:lnTo>
                    <a:pt x="1811" y="4716"/>
                  </a:lnTo>
                  <a:lnTo>
                    <a:pt x="2036" y="4752"/>
                  </a:lnTo>
                  <a:lnTo>
                    <a:pt x="2267" y="4765"/>
                  </a:lnTo>
                  <a:lnTo>
                    <a:pt x="2498" y="4752"/>
                  </a:lnTo>
                  <a:lnTo>
                    <a:pt x="2725" y="4716"/>
                  </a:lnTo>
                  <a:lnTo>
                    <a:pt x="2941" y="4657"/>
                  </a:lnTo>
                  <a:lnTo>
                    <a:pt x="3150" y="4577"/>
                  </a:lnTo>
                  <a:lnTo>
                    <a:pt x="3348" y="4477"/>
                  </a:lnTo>
                  <a:lnTo>
                    <a:pt x="3535" y="4357"/>
                  </a:lnTo>
                  <a:lnTo>
                    <a:pt x="3710" y="4221"/>
                  </a:lnTo>
                  <a:lnTo>
                    <a:pt x="3871" y="4066"/>
                  </a:lnTo>
                  <a:lnTo>
                    <a:pt x="4017" y="3897"/>
                  </a:lnTo>
                  <a:lnTo>
                    <a:pt x="4147" y="3713"/>
                  </a:lnTo>
                  <a:lnTo>
                    <a:pt x="4261" y="3517"/>
                  </a:lnTo>
                  <a:lnTo>
                    <a:pt x="4356" y="3310"/>
                  </a:lnTo>
                  <a:lnTo>
                    <a:pt x="4432" y="3091"/>
                  </a:lnTo>
                  <a:lnTo>
                    <a:pt x="4488" y="2862"/>
                  </a:lnTo>
                  <a:lnTo>
                    <a:pt x="4523" y="2626"/>
                  </a:lnTo>
                  <a:lnTo>
                    <a:pt x="4535" y="2382"/>
                  </a:lnTo>
                  <a:lnTo>
                    <a:pt x="4523" y="2138"/>
                  </a:lnTo>
                  <a:lnTo>
                    <a:pt x="4488" y="1902"/>
                  </a:lnTo>
                  <a:lnTo>
                    <a:pt x="4432" y="1673"/>
                  </a:lnTo>
                  <a:lnTo>
                    <a:pt x="4356" y="1455"/>
                  </a:lnTo>
                  <a:lnTo>
                    <a:pt x="4261" y="1246"/>
                  </a:lnTo>
                  <a:lnTo>
                    <a:pt x="4147" y="1050"/>
                  </a:lnTo>
                  <a:lnTo>
                    <a:pt x="4017" y="866"/>
                  </a:lnTo>
                  <a:lnTo>
                    <a:pt x="3871" y="697"/>
                  </a:lnTo>
                  <a:lnTo>
                    <a:pt x="3710" y="543"/>
                  </a:lnTo>
                  <a:lnTo>
                    <a:pt x="3535" y="406"/>
                  </a:lnTo>
                  <a:lnTo>
                    <a:pt x="3348" y="287"/>
                  </a:lnTo>
                  <a:lnTo>
                    <a:pt x="3150" y="187"/>
                  </a:lnTo>
                  <a:lnTo>
                    <a:pt x="2941" y="107"/>
                  </a:lnTo>
                  <a:lnTo>
                    <a:pt x="2725" y="48"/>
                  </a:lnTo>
                  <a:lnTo>
                    <a:pt x="2498" y="12"/>
                  </a:lnTo>
                  <a:lnTo>
                    <a:pt x="2267" y="0"/>
                  </a:lnTo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Freeform 12"/>
            <p:cNvSpPr>
              <a:spLocks/>
            </p:cNvSpPr>
            <p:nvPr/>
          </p:nvSpPr>
          <p:spPr bwMode="auto">
            <a:xfrm>
              <a:off x="9209" y="5408"/>
              <a:ext cx="4535" cy="4765"/>
            </a:xfrm>
            <a:custGeom>
              <a:avLst/>
              <a:gdLst>
                <a:gd name="T0" fmla="*/ 11 w 4535"/>
                <a:gd name="T1" fmla="*/ 2138 h 4765"/>
                <a:gd name="T2" fmla="*/ 102 w 4535"/>
                <a:gd name="T3" fmla="*/ 1673 h 4765"/>
                <a:gd name="T4" fmla="*/ 273 w 4535"/>
                <a:gd name="T5" fmla="*/ 1246 h 4765"/>
                <a:gd name="T6" fmla="*/ 518 w 4535"/>
                <a:gd name="T7" fmla="*/ 866 h 4765"/>
                <a:gd name="T8" fmla="*/ 825 w 4535"/>
                <a:gd name="T9" fmla="*/ 543 h 4765"/>
                <a:gd name="T10" fmla="*/ 1187 w 4535"/>
                <a:gd name="T11" fmla="*/ 287 h 4765"/>
                <a:gd name="T12" fmla="*/ 1593 w 4535"/>
                <a:gd name="T13" fmla="*/ 107 h 4765"/>
                <a:gd name="T14" fmla="*/ 2036 w 4535"/>
                <a:gd name="T15" fmla="*/ 12 h 4765"/>
                <a:gd name="T16" fmla="*/ 2498 w 4535"/>
                <a:gd name="T17" fmla="*/ 12 h 4765"/>
                <a:gd name="T18" fmla="*/ 2941 w 4535"/>
                <a:gd name="T19" fmla="*/ 107 h 4765"/>
                <a:gd name="T20" fmla="*/ 3348 w 4535"/>
                <a:gd name="T21" fmla="*/ 287 h 4765"/>
                <a:gd name="T22" fmla="*/ 3710 w 4535"/>
                <a:gd name="T23" fmla="*/ 543 h 4765"/>
                <a:gd name="T24" fmla="*/ 4017 w 4535"/>
                <a:gd name="T25" fmla="*/ 866 h 4765"/>
                <a:gd name="T26" fmla="*/ 4261 w 4535"/>
                <a:gd name="T27" fmla="*/ 1246 h 4765"/>
                <a:gd name="T28" fmla="*/ 4432 w 4535"/>
                <a:gd name="T29" fmla="*/ 1673 h 4765"/>
                <a:gd name="T30" fmla="*/ 4523 w 4535"/>
                <a:gd name="T31" fmla="*/ 2138 h 4765"/>
                <a:gd name="T32" fmla="*/ 4523 w 4535"/>
                <a:gd name="T33" fmla="*/ 2626 h 4765"/>
                <a:gd name="T34" fmla="*/ 4432 w 4535"/>
                <a:gd name="T35" fmla="*/ 3091 h 4765"/>
                <a:gd name="T36" fmla="*/ 4261 w 4535"/>
                <a:gd name="T37" fmla="*/ 3517 h 4765"/>
                <a:gd name="T38" fmla="*/ 4017 w 4535"/>
                <a:gd name="T39" fmla="*/ 3897 h 4765"/>
                <a:gd name="T40" fmla="*/ 3710 w 4535"/>
                <a:gd name="T41" fmla="*/ 4221 h 4765"/>
                <a:gd name="T42" fmla="*/ 3348 w 4535"/>
                <a:gd name="T43" fmla="*/ 4477 h 4765"/>
                <a:gd name="T44" fmla="*/ 2941 w 4535"/>
                <a:gd name="T45" fmla="*/ 4657 h 4765"/>
                <a:gd name="T46" fmla="*/ 2498 w 4535"/>
                <a:gd name="T47" fmla="*/ 4752 h 4765"/>
                <a:gd name="T48" fmla="*/ 2036 w 4535"/>
                <a:gd name="T49" fmla="*/ 4752 h 4765"/>
                <a:gd name="T50" fmla="*/ 1593 w 4535"/>
                <a:gd name="T51" fmla="*/ 4657 h 4765"/>
                <a:gd name="T52" fmla="*/ 1187 w 4535"/>
                <a:gd name="T53" fmla="*/ 4477 h 4765"/>
                <a:gd name="T54" fmla="*/ 825 w 4535"/>
                <a:gd name="T55" fmla="*/ 4221 h 4765"/>
                <a:gd name="T56" fmla="*/ 518 w 4535"/>
                <a:gd name="T57" fmla="*/ 3897 h 4765"/>
                <a:gd name="T58" fmla="*/ 273 w 4535"/>
                <a:gd name="T59" fmla="*/ 3517 h 4765"/>
                <a:gd name="T60" fmla="*/ 102 w 4535"/>
                <a:gd name="T61" fmla="*/ 3091 h 4765"/>
                <a:gd name="T62" fmla="*/ 11 w 4535"/>
                <a:gd name="T63" fmla="*/ 2626 h 4765"/>
                <a:gd name="T64" fmla="*/ 0 w 4535"/>
                <a:gd name="T65" fmla="*/ 2382 h 47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35"/>
                <a:gd name="T100" fmla="*/ 0 h 4765"/>
                <a:gd name="T101" fmla="*/ 4535 w 4535"/>
                <a:gd name="T102" fmla="*/ 4765 h 47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35" h="4765">
                  <a:moveTo>
                    <a:pt x="0" y="2382"/>
                  </a:moveTo>
                  <a:lnTo>
                    <a:pt x="11" y="2138"/>
                  </a:lnTo>
                  <a:lnTo>
                    <a:pt x="46" y="1902"/>
                  </a:lnTo>
                  <a:lnTo>
                    <a:pt x="102" y="1673"/>
                  </a:lnTo>
                  <a:lnTo>
                    <a:pt x="178" y="1455"/>
                  </a:lnTo>
                  <a:lnTo>
                    <a:pt x="273" y="1246"/>
                  </a:lnTo>
                  <a:lnTo>
                    <a:pt x="387" y="1050"/>
                  </a:lnTo>
                  <a:lnTo>
                    <a:pt x="518" y="866"/>
                  </a:lnTo>
                  <a:lnTo>
                    <a:pt x="665" y="697"/>
                  </a:lnTo>
                  <a:lnTo>
                    <a:pt x="825" y="543"/>
                  </a:lnTo>
                  <a:lnTo>
                    <a:pt x="1000" y="406"/>
                  </a:lnTo>
                  <a:lnTo>
                    <a:pt x="1187" y="287"/>
                  </a:lnTo>
                  <a:lnTo>
                    <a:pt x="1385" y="187"/>
                  </a:lnTo>
                  <a:lnTo>
                    <a:pt x="1593" y="107"/>
                  </a:lnTo>
                  <a:lnTo>
                    <a:pt x="1811" y="48"/>
                  </a:lnTo>
                  <a:lnTo>
                    <a:pt x="2036" y="12"/>
                  </a:lnTo>
                  <a:lnTo>
                    <a:pt x="2267" y="0"/>
                  </a:lnTo>
                  <a:lnTo>
                    <a:pt x="2498" y="12"/>
                  </a:lnTo>
                  <a:lnTo>
                    <a:pt x="2725" y="48"/>
                  </a:lnTo>
                  <a:lnTo>
                    <a:pt x="2941" y="107"/>
                  </a:lnTo>
                  <a:lnTo>
                    <a:pt x="3150" y="187"/>
                  </a:lnTo>
                  <a:lnTo>
                    <a:pt x="3348" y="287"/>
                  </a:lnTo>
                  <a:lnTo>
                    <a:pt x="3535" y="406"/>
                  </a:lnTo>
                  <a:lnTo>
                    <a:pt x="3710" y="543"/>
                  </a:lnTo>
                  <a:lnTo>
                    <a:pt x="3871" y="697"/>
                  </a:lnTo>
                  <a:lnTo>
                    <a:pt x="4017" y="866"/>
                  </a:lnTo>
                  <a:lnTo>
                    <a:pt x="4147" y="1050"/>
                  </a:lnTo>
                  <a:lnTo>
                    <a:pt x="4261" y="1246"/>
                  </a:lnTo>
                  <a:lnTo>
                    <a:pt x="4356" y="1455"/>
                  </a:lnTo>
                  <a:lnTo>
                    <a:pt x="4432" y="1673"/>
                  </a:lnTo>
                  <a:lnTo>
                    <a:pt x="4488" y="1902"/>
                  </a:lnTo>
                  <a:lnTo>
                    <a:pt x="4523" y="2138"/>
                  </a:lnTo>
                  <a:lnTo>
                    <a:pt x="4535" y="2382"/>
                  </a:lnTo>
                  <a:lnTo>
                    <a:pt x="4523" y="2626"/>
                  </a:lnTo>
                  <a:lnTo>
                    <a:pt x="4488" y="2862"/>
                  </a:lnTo>
                  <a:lnTo>
                    <a:pt x="4432" y="3091"/>
                  </a:lnTo>
                  <a:lnTo>
                    <a:pt x="4356" y="3310"/>
                  </a:lnTo>
                  <a:lnTo>
                    <a:pt x="4261" y="3517"/>
                  </a:lnTo>
                  <a:lnTo>
                    <a:pt x="4147" y="3713"/>
                  </a:lnTo>
                  <a:lnTo>
                    <a:pt x="4017" y="3897"/>
                  </a:lnTo>
                  <a:lnTo>
                    <a:pt x="3871" y="4066"/>
                  </a:lnTo>
                  <a:lnTo>
                    <a:pt x="3710" y="4221"/>
                  </a:lnTo>
                  <a:lnTo>
                    <a:pt x="3535" y="4357"/>
                  </a:lnTo>
                  <a:lnTo>
                    <a:pt x="3348" y="4477"/>
                  </a:lnTo>
                  <a:lnTo>
                    <a:pt x="3150" y="4577"/>
                  </a:lnTo>
                  <a:lnTo>
                    <a:pt x="2941" y="4657"/>
                  </a:lnTo>
                  <a:lnTo>
                    <a:pt x="2725" y="4716"/>
                  </a:lnTo>
                  <a:lnTo>
                    <a:pt x="2498" y="4752"/>
                  </a:lnTo>
                  <a:lnTo>
                    <a:pt x="2267" y="4765"/>
                  </a:lnTo>
                  <a:lnTo>
                    <a:pt x="2036" y="4752"/>
                  </a:lnTo>
                  <a:lnTo>
                    <a:pt x="1811" y="4716"/>
                  </a:lnTo>
                  <a:lnTo>
                    <a:pt x="1593" y="4657"/>
                  </a:lnTo>
                  <a:lnTo>
                    <a:pt x="1385" y="4577"/>
                  </a:lnTo>
                  <a:lnTo>
                    <a:pt x="1187" y="4477"/>
                  </a:lnTo>
                  <a:lnTo>
                    <a:pt x="1000" y="4357"/>
                  </a:lnTo>
                  <a:lnTo>
                    <a:pt x="825" y="4221"/>
                  </a:lnTo>
                  <a:lnTo>
                    <a:pt x="665" y="4066"/>
                  </a:lnTo>
                  <a:lnTo>
                    <a:pt x="518" y="3897"/>
                  </a:lnTo>
                  <a:lnTo>
                    <a:pt x="387" y="3713"/>
                  </a:lnTo>
                  <a:lnTo>
                    <a:pt x="273" y="3517"/>
                  </a:lnTo>
                  <a:lnTo>
                    <a:pt x="178" y="3310"/>
                  </a:lnTo>
                  <a:lnTo>
                    <a:pt x="102" y="3091"/>
                  </a:lnTo>
                  <a:lnTo>
                    <a:pt x="46" y="2862"/>
                  </a:lnTo>
                  <a:lnTo>
                    <a:pt x="11" y="2626"/>
                  </a:lnTo>
                  <a:lnTo>
                    <a:pt x="0" y="2382"/>
                  </a:lnTo>
                </a:path>
              </a:pathLst>
            </a:custGeom>
            <a:noFill/>
            <a:ln w="14351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Freeform 13"/>
            <p:cNvSpPr>
              <a:spLocks noChangeArrowheads="1"/>
            </p:cNvSpPr>
            <p:nvPr/>
          </p:nvSpPr>
          <p:spPr bwMode="auto">
            <a:xfrm>
              <a:off x="4814" y="5047"/>
              <a:ext cx="4535" cy="4987"/>
            </a:xfrm>
            <a:custGeom>
              <a:avLst/>
              <a:gdLst>
                <a:gd name="T0" fmla="*/ 2036 w 4535"/>
                <a:gd name="T1" fmla="*/ 12 h 4987"/>
                <a:gd name="T2" fmla="*/ 1593 w 4535"/>
                <a:gd name="T3" fmla="*/ 112 h 4987"/>
                <a:gd name="T4" fmla="*/ 1187 w 4535"/>
                <a:gd name="T5" fmla="*/ 301 h 4987"/>
                <a:gd name="T6" fmla="*/ 825 w 4535"/>
                <a:gd name="T7" fmla="*/ 568 h 4987"/>
                <a:gd name="T8" fmla="*/ 518 w 4535"/>
                <a:gd name="T9" fmla="*/ 907 h 4987"/>
                <a:gd name="T10" fmla="*/ 273 w 4535"/>
                <a:gd name="T11" fmla="*/ 1305 h 4987"/>
                <a:gd name="T12" fmla="*/ 102 w 4535"/>
                <a:gd name="T13" fmla="*/ 1752 h 4987"/>
                <a:gd name="T14" fmla="*/ 11 w 4535"/>
                <a:gd name="T15" fmla="*/ 2238 h 4987"/>
                <a:gd name="T16" fmla="*/ 11 w 4535"/>
                <a:gd name="T17" fmla="*/ 2748 h 4987"/>
                <a:gd name="T18" fmla="*/ 102 w 4535"/>
                <a:gd name="T19" fmla="*/ 3235 h 4987"/>
                <a:gd name="T20" fmla="*/ 273 w 4535"/>
                <a:gd name="T21" fmla="*/ 3682 h 4987"/>
                <a:gd name="T22" fmla="*/ 518 w 4535"/>
                <a:gd name="T23" fmla="*/ 4080 h 4987"/>
                <a:gd name="T24" fmla="*/ 825 w 4535"/>
                <a:gd name="T25" fmla="*/ 4417 h 4987"/>
                <a:gd name="T26" fmla="*/ 1187 w 4535"/>
                <a:gd name="T27" fmla="*/ 4686 h 4987"/>
                <a:gd name="T28" fmla="*/ 1593 w 4535"/>
                <a:gd name="T29" fmla="*/ 4875 h 4987"/>
                <a:gd name="T30" fmla="*/ 2036 w 4535"/>
                <a:gd name="T31" fmla="*/ 4975 h 4987"/>
                <a:gd name="T32" fmla="*/ 2498 w 4535"/>
                <a:gd name="T33" fmla="*/ 4975 h 4987"/>
                <a:gd name="T34" fmla="*/ 2941 w 4535"/>
                <a:gd name="T35" fmla="*/ 4875 h 4987"/>
                <a:gd name="T36" fmla="*/ 3348 w 4535"/>
                <a:gd name="T37" fmla="*/ 4686 h 4987"/>
                <a:gd name="T38" fmla="*/ 3710 w 4535"/>
                <a:gd name="T39" fmla="*/ 4417 h 4987"/>
                <a:gd name="T40" fmla="*/ 4017 w 4535"/>
                <a:gd name="T41" fmla="*/ 4080 h 4987"/>
                <a:gd name="T42" fmla="*/ 4261 w 4535"/>
                <a:gd name="T43" fmla="*/ 3682 h 4987"/>
                <a:gd name="T44" fmla="*/ 4432 w 4535"/>
                <a:gd name="T45" fmla="*/ 3235 h 4987"/>
                <a:gd name="T46" fmla="*/ 4523 w 4535"/>
                <a:gd name="T47" fmla="*/ 2748 h 4987"/>
                <a:gd name="T48" fmla="*/ 4523 w 4535"/>
                <a:gd name="T49" fmla="*/ 2238 h 4987"/>
                <a:gd name="T50" fmla="*/ 4432 w 4535"/>
                <a:gd name="T51" fmla="*/ 1752 h 4987"/>
                <a:gd name="T52" fmla="*/ 4261 w 4535"/>
                <a:gd name="T53" fmla="*/ 1305 h 4987"/>
                <a:gd name="T54" fmla="*/ 4017 w 4535"/>
                <a:gd name="T55" fmla="*/ 907 h 4987"/>
                <a:gd name="T56" fmla="*/ 3710 w 4535"/>
                <a:gd name="T57" fmla="*/ 568 h 4987"/>
                <a:gd name="T58" fmla="*/ 3348 w 4535"/>
                <a:gd name="T59" fmla="*/ 301 h 4987"/>
                <a:gd name="T60" fmla="*/ 2941 w 4535"/>
                <a:gd name="T61" fmla="*/ 112 h 4987"/>
                <a:gd name="T62" fmla="*/ 2498 w 4535"/>
                <a:gd name="T63" fmla="*/ 12 h 49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35"/>
                <a:gd name="T97" fmla="*/ 0 h 4987"/>
                <a:gd name="T98" fmla="*/ 4535 w 4535"/>
                <a:gd name="T99" fmla="*/ 4987 h 498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35" h="4987">
                  <a:moveTo>
                    <a:pt x="2267" y="0"/>
                  </a:moveTo>
                  <a:lnTo>
                    <a:pt x="2036" y="12"/>
                  </a:lnTo>
                  <a:lnTo>
                    <a:pt x="1811" y="51"/>
                  </a:lnTo>
                  <a:lnTo>
                    <a:pt x="1593" y="112"/>
                  </a:lnTo>
                  <a:lnTo>
                    <a:pt x="1385" y="196"/>
                  </a:lnTo>
                  <a:lnTo>
                    <a:pt x="1187" y="301"/>
                  </a:lnTo>
                  <a:lnTo>
                    <a:pt x="1000" y="426"/>
                  </a:lnTo>
                  <a:lnTo>
                    <a:pt x="825" y="568"/>
                  </a:lnTo>
                  <a:lnTo>
                    <a:pt x="665" y="730"/>
                  </a:lnTo>
                  <a:lnTo>
                    <a:pt x="518" y="907"/>
                  </a:lnTo>
                  <a:lnTo>
                    <a:pt x="387" y="1098"/>
                  </a:lnTo>
                  <a:lnTo>
                    <a:pt x="273" y="1305"/>
                  </a:lnTo>
                  <a:lnTo>
                    <a:pt x="178" y="1522"/>
                  </a:lnTo>
                  <a:lnTo>
                    <a:pt x="102" y="1752"/>
                  </a:lnTo>
                  <a:lnTo>
                    <a:pt x="46" y="1991"/>
                  </a:lnTo>
                  <a:lnTo>
                    <a:pt x="11" y="2238"/>
                  </a:lnTo>
                  <a:lnTo>
                    <a:pt x="0" y="2493"/>
                  </a:lnTo>
                  <a:lnTo>
                    <a:pt x="11" y="2748"/>
                  </a:lnTo>
                  <a:lnTo>
                    <a:pt x="46" y="2996"/>
                  </a:lnTo>
                  <a:lnTo>
                    <a:pt x="102" y="3235"/>
                  </a:lnTo>
                  <a:lnTo>
                    <a:pt x="178" y="3463"/>
                  </a:lnTo>
                  <a:lnTo>
                    <a:pt x="273" y="3682"/>
                  </a:lnTo>
                  <a:lnTo>
                    <a:pt x="387" y="3887"/>
                  </a:lnTo>
                  <a:lnTo>
                    <a:pt x="518" y="4080"/>
                  </a:lnTo>
                  <a:lnTo>
                    <a:pt x="665" y="4256"/>
                  </a:lnTo>
                  <a:lnTo>
                    <a:pt x="825" y="4417"/>
                  </a:lnTo>
                  <a:lnTo>
                    <a:pt x="1000" y="4561"/>
                  </a:lnTo>
                  <a:lnTo>
                    <a:pt x="1187" y="4686"/>
                  </a:lnTo>
                  <a:lnTo>
                    <a:pt x="1385" y="4791"/>
                  </a:lnTo>
                  <a:lnTo>
                    <a:pt x="1593" y="4875"/>
                  </a:lnTo>
                  <a:lnTo>
                    <a:pt x="1811" y="4936"/>
                  </a:lnTo>
                  <a:lnTo>
                    <a:pt x="2036" y="4975"/>
                  </a:lnTo>
                  <a:lnTo>
                    <a:pt x="2267" y="4987"/>
                  </a:lnTo>
                  <a:lnTo>
                    <a:pt x="2498" y="4975"/>
                  </a:lnTo>
                  <a:lnTo>
                    <a:pt x="2725" y="4936"/>
                  </a:lnTo>
                  <a:lnTo>
                    <a:pt x="2941" y="4875"/>
                  </a:lnTo>
                  <a:lnTo>
                    <a:pt x="3150" y="4791"/>
                  </a:lnTo>
                  <a:lnTo>
                    <a:pt x="3348" y="4686"/>
                  </a:lnTo>
                  <a:lnTo>
                    <a:pt x="3535" y="4561"/>
                  </a:lnTo>
                  <a:lnTo>
                    <a:pt x="3710" y="4417"/>
                  </a:lnTo>
                  <a:lnTo>
                    <a:pt x="3871" y="4256"/>
                  </a:lnTo>
                  <a:lnTo>
                    <a:pt x="4017" y="4080"/>
                  </a:lnTo>
                  <a:lnTo>
                    <a:pt x="4147" y="3887"/>
                  </a:lnTo>
                  <a:lnTo>
                    <a:pt x="4261" y="3682"/>
                  </a:lnTo>
                  <a:lnTo>
                    <a:pt x="4356" y="3463"/>
                  </a:lnTo>
                  <a:lnTo>
                    <a:pt x="4432" y="3235"/>
                  </a:lnTo>
                  <a:lnTo>
                    <a:pt x="4488" y="2996"/>
                  </a:lnTo>
                  <a:lnTo>
                    <a:pt x="4523" y="2748"/>
                  </a:lnTo>
                  <a:lnTo>
                    <a:pt x="4535" y="2493"/>
                  </a:lnTo>
                  <a:lnTo>
                    <a:pt x="4523" y="2238"/>
                  </a:lnTo>
                  <a:lnTo>
                    <a:pt x="4488" y="1991"/>
                  </a:lnTo>
                  <a:lnTo>
                    <a:pt x="4432" y="1752"/>
                  </a:lnTo>
                  <a:lnTo>
                    <a:pt x="4356" y="1522"/>
                  </a:lnTo>
                  <a:lnTo>
                    <a:pt x="4261" y="1305"/>
                  </a:lnTo>
                  <a:lnTo>
                    <a:pt x="4147" y="1098"/>
                  </a:lnTo>
                  <a:lnTo>
                    <a:pt x="4017" y="907"/>
                  </a:lnTo>
                  <a:lnTo>
                    <a:pt x="3871" y="730"/>
                  </a:lnTo>
                  <a:lnTo>
                    <a:pt x="3710" y="568"/>
                  </a:lnTo>
                  <a:lnTo>
                    <a:pt x="3535" y="426"/>
                  </a:lnTo>
                  <a:lnTo>
                    <a:pt x="3348" y="301"/>
                  </a:lnTo>
                  <a:lnTo>
                    <a:pt x="3150" y="196"/>
                  </a:lnTo>
                  <a:lnTo>
                    <a:pt x="2941" y="112"/>
                  </a:lnTo>
                  <a:lnTo>
                    <a:pt x="2725" y="51"/>
                  </a:lnTo>
                  <a:lnTo>
                    <a:pt x="2498" y="12"/>
                  </a:lnTo>
                  <a:lnTo>
                    <a:pt x="2267" y="0"/>
                  </a:lnTo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Freeform 14"/>
            <p:cNvSpPr>
              <a:spLocks/>
            </p:cNvSpPr>
            <p:nvPr/>
          </p:nvSpPr>
          <p:spPr bwMode="auto">
            <a:xfrm>
              <a:off x="4779" y="5010"/>
              <a:ext cx="4535" cy="4987"/>
            </a:xfrm>
            <a:custGeom>
              <a:avLst/>
              <a:gdLst>
                <a:gd name="T0" fmla="*/ 11 w 4535"/>
                <a:gd name="T1" fmla="*/ 2238 h 4987"/>
                <a:gd name="T2" fmla="*/ 102 w 4535"/>
                <a:gd name="T3" fmla="*/ 1752 h 4987"/>
                <a:gd name="T4" fmla="*/ 273 w 4535"/>
                <a:gd name="T5" fmla="*/ 1305 h 4987"/>
                <a:gd name="T6" fmla="*/ 518 w 4535"/>
                <a:gd name="T7" fmla="*/ 907 h 4987"/>
                <a:gd name="T8" fmla="*/ 825 w 4535"/>
                <a:gd name="T9" fmla="*/ 568 h 4987"/>
                <a:gd name="T10" fmla="*/ 1187 w 4535"/>
                <a:gd name="T11" fmla="*/ 301 h 4987"/>
                <a:gd name="T12" fmla="*/ 1593 w 4535"/>
                <a:gd name="T13" fmla="*/ 112 h 4987"/>
                <a:gd name="T14" fmla="*/ 2036 w 4535"/>
                <a:gd name="T15" fmla="*/ 12 h 4987"/>
                <a:gd name="T16" fmla="*/ 2498 w 4535"/>
                <a:gd name="T17" fmla="*/ 12 h 4987"/>
                <a:gd name="T18" fmla="*/ 2941 w 4535"/>
                <a:gd name="T19" fmla="*/ 112 h 4987"/>
                <a:gd name="T20" fmla="*/ 3348 w 4535"/>
                <a:gd name="T21" fmla="*/ 301 h 4987"/>
                <a:gd name="T22" fmla="*/ 3710 w 4535"/>
                <a:gd name="T23" fmla="*/ 568 h 4987"/>
                <a:gd name="T24" fmla="*/ 4017 w 4535"/>
                <a:gd name="T25" fmla="*/ 907 h 4987"/>
                <a:gd name="T26" fmla="*/ 4261 w 4535"/>
                <a:gd name="T27" fmla="*/ 1305 h 4987"/>
                <a:gd name="T28" fmla="*/ 4432 w 4535"/>
                <a:gd name="T29" fmla="*/ 1752 h 4987"/>
                <a:gd name="T30" fmla="*/ 4523 w 4535"/>
                <a:gd name="T31" fmla="*/ 2238 h 4987"/>
                <a:gd name="T32" fmla="*/ 4523 w 4535"/>
                <a:gd name="T33" fmla="*/ 2748 h 4987"/>
                <a:gd name="T34" fmla="*/ 4432 w 4535"/>
                <a:gd name="T35" fmla="*/ 3235 h 4987"/>
                <a:gd name="T36" fmla="*/ 4261 w 4535"/>
                <a:gd name="T37" fmla="*/ 3682 h 4987"/>
                <a:gd name="T38" fmla="*/ 4017 w 4535"/>
                <a:gd name="T39" fmla="*/ 4080 h 4987"/>
                <a:gd name="T40" fmla="*/ 3710 w 4535"/>
                <a:gd name="T41" fmla="*/ 4417 h 4987"/>
                <a:gd name="T42" fmla="*/ 3348 w 4535"/>
                <a:gd name="T43" fmla="*/ 4686 h 4987"/>
                <a:gd name="T44" fmla="*/ 2941 w 4535"/>
                <a:gd name="T45" fmla="*/ 4875 h 4987"/>
                <a:gd name="T46" fmla="*/ 2498 w 4535"/>
                <a:gd name="T47" fmla="*/ 4975 h 4987"/>
                <a:gd name="T48" fmla="*/ 2036 w 4535"/>
                <a:gd name="T49" fmla="*/ 4975 h 4987"/>
                <a:gd name="T50" fmla="*/ 1593 w 4535"/>
                <a:gd name="T51" fmla="*/ 4875 h 4987"/>
                <a:gd name="T52" fmla="*/ 1187 w 4535"/>
                <a:gd name="T53" fmla="*/ 4686 h 4987"/>
                <a:gd name="T54" fmla="*/ 825 w 4535"/>
                <a:gd name="T55" fmla="*/ 4417 h 4987"/>
                <a:gd name="T56" fmla="*/ 518 w 4535"/>
                <a:gd name="T57" fmla="*/ 4080 h 4987"/>
                <a:gd name="T58" fmla="*/ 273 w 4535"/>
                <a:gd name="T59" fmla="*/ 3682 h 4987"/>
                <a:gd name="T60" fmla="*/ 102 w 4535"/>
                <a:gd name="T61" fmla="*/ 3235 h 4987"/>
                <a:gd name="T62" fmla="*/ 11 w 4535"/>
                <a:gd name="T63" fmla="*/ 2748 h 4987"/>
                <a:gd name="T64" fmla="*/ 0 w 4535"/>
                <a:gd name="T65" fmla="*/ 2493 h 49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35"/>
                <a:gd name="T100" fmla="*/ 0 h 4987"/>
                <a:gd name="T101" fmla="*/ 4535 w 4535"/>
                <a:gd name="T102" fmla="*/ 4987 h 49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35" h="4987">
                  <a:moveTo>
                    <a:pt x="0" y="2493"/>
                  </a:moveTo>
                  <a:lnTo>
                    <a:pt x="11" y="2238"/>
                  </a:lnTo>
                  <a:lnTo>
                    <a:pt x="46" y="1991"/>
                  </a:lnTo>
                  <a:lnTo>
                    <a:pt x="102" y="1752"/>
                  </a:lnTo>
                  <a:lnTo>
                    <a:pt x="178" y="1522"/>
                  </a:lnTo>
                  <a:lnTo>
                    <a:pt x="273" y="1305"/>
                  </a:lnTo>
                  <a:lnTo>
                    <a:pt x="387" y="1098"/>
                  </a:lnTo>
                  <a:lnTo>
                    <a:pt x="518" y="907"/>
                  </a:lnTo>
                  <a:lnTo>
                    <a:pt x="665" y="730"/>
                  </a:lnTo>
                  <a:lnTo>
                    <a:pt x="825" y="568"/>
                  </a:lnTo>
                  <a:lnTo>
                    <a:pt x="1000" y="426"/>
                  </a:lnTo>
                  <a:lnTo>
                    <a:pt x="1187" y="301"/>
                  </a:lnTo>
                  <a:lnTo>
                    <a:pt x="1385" y="196"/>
                  </a:lnTo>
                  <a:lnTo>
                    <a:pt x="1593" y="112"/>
                  </a:lnTo>
                  <a:lnTo>
                    <a:pt x="1811" y="51"/>
                  </a:lnTo>
                  <a:lnTo>
                    <a:pt x="2036" y="12"/>
                  </a:lnTo>
                  <a:lnTo>
                    <a:pt x="2267" y="0"/>
                  </a:lnTo>
                  <a:lnTo>
                    <a:pt x="2498" y="12"/>
                  </a:lnTo>
                  <a:lnTo>
                    <a:pt x="2725" y="51"/>
                  </a:lnTo>
                  <a:lnTo>
                    <a:pt x="2941" y="112"/>
                  </a:lnTo>
                  <a:lnTo>
                    <a:pt x="3150" y="196"/>
                  </a:lnTo>
                  <a:lnTo>
                    <a:pt x="3348" y="301"/>
                  </a:lnTo>
                  <a:lnTo>
                    <a:pt x="3535" y="426"/>
                  </a:lnTo>
                  <a:lnTo>
                    <a:pt x="3710" y="568"/>
                  </a:lnTo>
                  <a:lnTo>
                    <a:pt x="3871" y="730"/>
                  </a:lnTo>
                  <a:lnTo>
                    <a:pt x="4017" y="907"/>
                  </a:lnTo>
                  <a:lnTo>
                    <a:pt x="4147" y="1098"/>
                  </a:lnTo>
                  <a:lnTo>
                    <a:pt x="4261" y="1305"/>
                  </a:lnTo>
                  <a:lnTo>
                    <a:pt x="4356" y="1522"/>
                  </a:lnTo>
                  <a:lnTo>
                    <a:pt x="4432" y="1752"/>
                  </a:lnTo>
                  <a:lnTo>
                    <a:pt x="4488" y="1991"/>
                  </a:lnTo>
                  <a:lnTo>
                    <a:pt x="4523" y="2238"/>
                  </a:lnTo>
                  <a:lnTo>
                    <a:pt x="4535" y="2493"/>
                  </a:lnTo>
                  <a:lnTo>
                    <a:pt x="4523" y="2748"/>
                  </a:lnTo>
                  <a:lnTo>
                    <a:pt x="4488" y="2996"/>
                  </a:lnTo>
                  <a:lnTo>
                    <a:pt x="4432" y="3235"/>
                  </a:lnTo>
                  <a:lnTo>
                    <a:pt x="4356" y="3463"/>
                  </a:lnTo>
                  <a:lnTo>
                    <a:pt x="4261" y="3682"/>
                  </a:lnTo>
                  <a:lnTo>
                    <a:pt x="4147" y="3887"/>
                  </a:lnTo>
                  <a:lnTo>
                    <a:pt x="4017" y="4080"/>
                  </a:lnTo>
                  <a:lnTo>
                    <a:pt x="3871" y="4256"/>
                  </a:lnTo>
                  <a:lnTo>
                    <a:pt x="3710" y="4417"/>
                  </a:lnTo>
                  <a:lnTo>
                    <a:pt x="3535" y="4561"/>
                  </a:lnTo>
                  <a:lnTo>
                    <a:pt x="3348" y="4686"/>
                  </a:lnTo>
                  <a:lnTo>
                    <a:pt x="3150" y="4791"/>
                  </a:lnTo>
                  <a:lnTo>
                    <a:pt x="2941" y="4875"/>
                  </a:lnTo>
                  <a:lnTo>
                    <a:pt x="2725" y="4936"/>
                  </a:lnTo>
                  <a:lnTo>
                    <a:pt x="2498" y="4975"/>
                  </a:lnTo>
                  <a:lnTo>
                    <a:pt x="2267" y="4987"/>
                  </a:lnTo>
                  <a:lnTo>
                    <a:pt x="2036" y="4975"/>
                  </a:lnTo>
                  <a:lnTo>
                    <a:pt x="1811" y="4936"/>
                  </a:lnTo>
                  <a:lnTo>
                    <a:pt x="1593" y="4875"/>
                  </a:lnTo>
                  <a:lnTo>
                    <a:pt x="1385" y="4791"/>
                  </a:lnTo>
                  <a:lnTo>
                    <a:pt x="1187" y="4686"/>
                  </a:lnTo>
                  <a:lnTo>
                    <a:pt x="1000" y="4561"/>
                  </a:lnTo>
                  <a:lnTo>
                    <a:pt x="825" y="4417"/>
                  </a:lnTo>
                  <a:lnTo>
                    <a:pt x="665" y="4256"/>
                  </a:lnTo>
                  <a:lnTo>
                    <a:pt x="518" y="4080"/>
                  </a:lnTo>
                  <a:lnTo>
                    <a:pt x="387" y="3887"/>
                  </a:lnTo>
                  <a:lnTo>
                    <a:pt x="273" y="3682"/>
                  </a:lnTo>
                  <a:lnTo>
                    <a:pt x="178" y="3463"/>
                  </a:lnTo>
                  <a:lnTo>
                    <a:pt x="102" y="3235"/>
                  </a:lnTo>
                  <a:lnTo>
                    <a:pt x="46" y="2996"/>
                  </a:lnTo>
                  <a:lnTo>
                    <a:pt x="11" y="2748"/>
                  </a:lnTo>
                  <a:lnTo>
                    <a:pt x="0" y="2493"/>
                  </a:lnTo>
                </a:path>
              </a:pathLst>
            </a:custGeom>
            <a:noFill/>
            <a:ln w="14351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Freeform 15"/>
            <p:cNvSpPr>
              <a:spLocks/>
            </p:cNvSpPr>
            <p:nvPr/>
          </p:nvSpPr>
          <p:spPr bwMode="auto">
            <a:xfrm>
              <a:off x="510" y="1545"/>
              <a:ext cx="13890" cy="1440"/>
            </a:xfrm>
            <a:custGeom>
              <a:avLst/>
              <a:gdLst>
                <a:gd name="T0" fmla="*/ 8 w 13890"/>
                <a:gd name="T1" fmla="*/ 682 h 1440"/>
                <a:gd name="T2" fmla="*/ 80 w 13890"/>
                <a:gd name="T3" fmla="*/ 610 h 1440"/>
                <a:gd name="T4" fmla="*/ 218 w 13890"/>
                <a:gd name="T5" fmla="*/ 540 h 1440"/>
                <a:gd name="T6" fmla="*/ 421 w 13890"/>
                <a:gd name="T7" fmla="*/ 472 h 1440"/>
                <a:gd name="T8" fmla="*/ 685 w 13890"/>
                <a:gd name="T9" fmla="*/ 407 h 1440"/>
                <a:gd name="T10" fmla="*/ 1005 w 13890"/>
                <a:gd name="T11" fmla="*/ 346 h 1440"/>
                <a:gd name="T12" fmla="*/ 1380 w 13890"/>
                <a:gd name="T13" fmla="*/ 288 h 1440"/>
                <a:gd name="T14" fmla="*/ 1805 w 13890"/>
                <a:gd name="T15" fmla="*/ 235 h 1440"/>
                <a:gd name="T16" fmla="*/ 2275 w 13890"/>
                <a:gd name="T17" fmla="*/ 186 h 1440"/>
                <a:gd name="T18" fmla="*/ 2790 w 13890"/>
                <a:gd name="T19" fmla="*/ 142 h 1440"/>
                <a:gd name="T20" fmla="*/ 3343 w 13890"/>
                <a:gd name="T21" fmla="*/ 103 h 1440"/>
                <a:gd name="T22" fmla="*/ 3933 w 13890"/>
                <a:gd name="T23" fmla="*/ 71 h 1440"/>
                <a:gd name="T24" fmla="*/ 4557 w 13890"/>
                <a:gd name="T25" fmla="*/ 43 h 1440"/>
                <a:gd name="T26" fmla="*/ 5545 w 13890"/>
                <a:gd name="T27" fmla="*/ 15 h 1440"/>
                <a:gd name="T28" fmla="*/ 6945 w 13890"/>
                <a:gd name="T29" fmla="*/ 0 h 1440"/>
                <a:gd name="T30" fmla="*/ 8345 w 13890"/>
                <a:gd name="T31" fmla="*/ 15 h 1440"/>
                <a:gd name="T32" fmla="*/ 9333 w 13890"/>
                <a:gd name="T33" fmla="*/ 43 h 1440"/>
                <a:gd name="T34" fmla="*/ 9956 w 13890"/>
                <a:gd name="T35" fmla="*/ 71 h 1440"/>
                <a:gd name="T36" fmla="*/ 10546 w 13890"/>
                <a:gd name="T37" fmla="*/ 103 h 1440"/>
                <a:gd name="T38" fmla="*/ 11100 w 13890"/>
                <a:gd name="T39" fmla="*/ 142 h 1440"/>
                <a:gd name="T40" fmla="*/ 11615 w 13890"/>
                <a:gd name="T41" fmla="*/ 186 h 1440"/>
                <a:gd name="T42" fmla="*/ 12086 w 13890"/>
                <a:gd name="T43" fmla="*/ 235 h 1440"/>
                <a:gd name="T44" fmla="*/ 12510 w 13890"/>
                <a:gd name="T45" fmla="*/ 288 h 1440"/>
                <a:gd name="T46" fmla="*/ 12885 w 13890"/>
                <a:gd name="T47" fmla="*/ 346 h 1440"/>
                <a:gd name="T48" fmla="*/ 13205 w 13890"/>
                <a:gd name="T49" fmla="*/ 407 h 1440"/>
                <a:gd name="T50" fmla="*/ 13468 w 13890"/>
                <a:gd name="T51" fmla="*/ 472 h 1440"/>
                <a:gd name="T52" fmla="*/ 13671 w 13890"/>
                <a:gd name="T53" fmla="*/ 540 h 1440"/>
                <a:gd name="T54" fmla="*/ 13810 w 13890"/>
                <a:gd name="T55" fmla="*/ 610 h 1440"/>
                <a:gd name="T56" fmla="*/ 13881 w 13890"/>
                <a:gd name="T57" fmla="*/ 682 h 1440"/>
                <a:gd name="T58" fmla="*/ 13881 w 13890"/>
                <a:gd name="T59" fmla="*/ 757 h 1440"/>
                <a:gd name="T60" fmla="*/ 13810 w 13890"/>
                <a:gd name="T61" fmla="*/ 830 h 1440"/>
                <a:gd name="T62" fmla="*/ 13671 w 13890"/>
                <a:gd name="T63" fmla="*/ 900 h 1440"/>
                <a:gd name="T64" fmla="*/ 13468 w 13890"/>
                <a:gd name="T65" fmla="*/ 967 h 1440"/>
                <a:gd name="T66" fmla="*/ 13205 w 13890"/>
                <a:gd name="T67" fmla="*/ 1032 h 1440"/>
                <a:gd name="T68" fmla="*/ 12885 w 13890"/>
                <a:gd name="T69" fmla="*/ 1093 h 1440"/>
                <a:gd name="T70" fmla="*/ 12510 w 13890"/>
                <a:gd name="T71" fmla="*/ 1151 h 1440"/>
                <a:gd name="T72" fmla="*/ 12086 w 13890"/>
                <a:gd name="T73" fmla="*/ 1203 h 1440"/>
                <a:gd name="T74" fmla="*/ 11615 w 13890"/>
                <a:gd name="T75" fmla="*/ 1252 h 1440"/>
                <a:gd name="T76" fmla="*/ 11100 w 13890"/>
                <a:gd name="T77" fmla="*/ 1297 h 1440"/>
                <a:gd name="T78" fmla="*/ 10546 w 13890"/>
                <a:gd name="T79" fmla="*/ 1336 h 1440"/>
                <a:gd name="T80" fmla="*/ 9956 w 13890"/>
                <a:gd name="T81" fmla="*/ 1368 h 1440"/>
                <a:gd name="T82" fmla="*/ 9332 w 13890"/>
                <a:gd name="T83" fmla="*/ 1396 h 1440"/>
                <a:gd name="T84" fmla="*/ 8345 w 13890"/>
                <a:gd name="T85" fmla="*/ 1425 h 1440"/>
                <a:gd name="T86" fmla="*/ 6945 w 13890"/>
                <a:gd name="T87" fmla="*/ 1440 h 1440"/>
                <a:gd name="T88" fmla="*/ 5545 w 13890"/>
                <a:gd name="T89" fmla="*/ 1425 h 1440"/>
                <a:gd name="T90" fmla="*/ 4557 w 13890"/>
                <a:gd name="T91" fmla="*/ 1396 h 1440"/>
                <a:gd name="T92" fmla="*/ 3933 w 13890"/>
                <a:gd name="T93" fmla="*/ 1368 h 1440"/>
                <a:gd name="T94" fmla="*/ 3343 w 13890"/>
                <a:gd name="T95" fmla="*/ 1336 h 1440"/>
                <a:gd name="T96" fmla="*/ 2790 w 13890"/>
                <a:gd name="T97" fmla="*/ 1297 h 1440"/>
                <a:gd name="T98" fmla="*/ 2275 w 13890"/>
                <a:gd name="T99" fmla="*/ 1252 h 1440"/>
                <a:gd name="T100" fmla="*/ 1805 w 13890"/>
                <a:gd name="T101" fmla="*/ 1203 h 1440"/>
                <a:gd name="T102" fmla="*/ 1380 w 13890"/>
                <a:gd name="T103" fmla="*/ 1151 h 1440"/>
                <a:gd name="T104" fmla="*/ 1005 w 13890"/>
                <a:gd name="T105" fmla="*/ 1093 h 1440"/>
                <a:gd name="T106" fmla="*/ 685 w 13890"/>
                <a:gd name="T107" fmla="*/ 1032 h 1440"/>
                <a:gd name="T108" fmla="*/ 421 w 13890"/>
                <a:gd name="T109" fmla="*/ 967 h 1440"/>
                <a:gd name="T110" fmla="*/ 218 w 13890"/>
                <a:gd name="T111" fmla="*/ 900 h 1440"/>
                <a:gd name="T112" fmla="*/ 80 w 13890"/>
                <a:gd name="T113" fmla="*/ 830 h 1440"/>
                <a:gd name="T114" fmla="*/ 8 w 13890"/>
                <a:gd name="T115" fmla="*/ 757 h 1440"/>
                <a:gd name="T116" fmla="*/ 0 w 13890"/>
                <a:gd name="T117" fmla="*/ 720 h 14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890"/>
                <a:gd name="T178" fmla="*/ 0 h 1440"/>
                <a:gd name="T179" fmla="*/ 13890 w 13890"/>
                <a:gd name="T180" fmla="*/ 1440 h 144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890" h="1440">
                  <a:moveTo>
                    <a:pt x="0" y="720"/>
                  </a:moveTo>
                  <a:lnTo>
                    <a:pt x="8" y="682"/>
                  </a:lnTo>
                  <a:lnTo>
                    <a:pt x="36" y="646"/>
                  </a:lnTo>
                  <a:lnTo>
                    <a:pt x="80" y="610"/>
                  </a:lnTo>
                  <a:lnTo>
                    <a:pt x="141" y="575"/>
                  </a:lnTo>
                  <a:lnTo>
                    <a:pt x="218" y="540"/>
                  </a:lnTo>
                  <a:lnTo>
                    <a:pt x="312" y="505"/>
                  </a:lnTo>
                  <a:lnTo>
                    <a:pt x="421" y="472"/>
                  </a:lnTo>
                  <a:lnTo>
                    <a:pt x="546" y="438"/>
                  </a:lnTo>
                  <a:lnTo>
                    <a:pt x="685" y="407"/>
                  </a:lnTo>
                  <a:lnTo>
                    <a:pt x="838" y="376"/>
                  </a:lnTo>
                  <a:lnTo>
                    <a:pt x="1005" y="346"/>
                  </a:lnTo>
                  <a:lnTo>
                    <a:pt x="1186" y="317"/>
                  </a:lnTo>
                  <a:lnTo>
                    <a:pt x="1380" y="288"/>
                  </a:lnTo>
                  <a:lnTo>
                    <a:pt x="1586" y="261"/>
                  </a:lnTo>
                  <a:lnTo>
                    <a:pt x="1805" y="235"/>
                  </a:lnTo>
                  <a:lnTo>
                    <a:pt x="2033" y="210"/>
                  </a:lnTo>
                  <a:lnTo>
                    <a:pt x="2275" y="186"/>
                  </a:lnTo>
                  <a:lnTo>
                    <a:pt x="2527" y="163"/>
                  </a:lnTo>
                  <a:lnTo>
                    <a:pt x="2790" y="142"/>
                  </a:lnTo>
                  <a:lnTo>
                    <a:pt x="3062" y="122"/>
                  </a:lnTo>
                  <a:lnTo>
                    <a:pt x="3343" y="103"/>
                  </a:lnTo>
                  <a:lnTo>
                    <a:pt x="3635" y="86"/>
                  </a:lnTo>
                  <a:lnTo>
                    <a:pt x="3933" y="71"/>
                  </a:lnTo>
                  <a:lnTo>
                    <a:pt x="4242" y="56"/>
                  </a:lnTo>
                  <a:lnTo>
                    <a:pt x="4557" y="43"/>
                  </a:lnTo>
                  <a:lnTo>
                    <a:pt x="4880" y="32"/>
                  </a:lnTo>
                  <a:lnTo>
                    <a:pt x="5545" y="15"/>
                  </a:lnTo>
                  <a:lnTo>
                    <a:pt x="6235" y="3"/>
                  </a:lnTo>
                  <a:lnTo>
                    <a:pt x="6945" y="0"/>
                  </a:lnTo>
                  <a:lnTo>
                    <a:pt x="7655" y="3"/>
                  </a:lnTo>
                  <a:lnTo>
                    <a:pt x="8345" y="15"/>
                  </a:lnTo>
                  <a:lnTo>
                    <a:pt x="9010" y="32"/>
                  </a:lnTo>
                  <a:lnTo>
                    <a:pt x="9333" y="43"/>
                  </a:lnTo>
                  <a:lnTo>
                    <a:pt x="9648" y="56"/>
                  </a:lnTo>
                  <a:lnTo>
                    <a:pt x="9956" y="71"/>
                  </a:lnTo>
                  <a:lnTo>
                    <a:pt x="10256" y="86"/>
                  </a:lnTo>
                  <a:lnTo>
                    <a:pt x="10546" y="103"/>
                  </a:lnTo>
                  <a:lnTo>
                    <a:pt x="10828" y="122"/>
                  </a:lnTo>
                  <a:lnTo>
                    <a:pt x="11100" y="142"/>
                  </a:lnTo>
                  <a:lnTo>
                    <a:pt x="11362" y="163"/>
                  </a:lnTo>
                  <a:lnTo>
                    <a:pt x="11615" y="186"/>
                  </a:lnTo>
                  <a:lnTo>
                    <a:pt x="11856" y="210"/>
                  </a:lnTo>
                  <a:lnTo>
                    <a:pt x="12086" y="235"/>
                  </a:lnTo>
                  <a:lnTo>
                    <a:pt x="12303" y="261"/>
                  </a:lnTo>
                  <a:lnTo>
                    <a:pt x="12510" y="288"/>
                  </a:lnTo>
                  <a:lnTo>
                    <a:pt x="12703" y="317"/>
                  </a:lnTo>
                  <a:lnTo>
                    <a:pt x="12885" y="346"/>
                  </a:lnTo>
                  <a:lnTo>
                    <a:pt x="13051" y="376"/>
                  </a:lnTo>
                  <a:lnTo>
                    <a:pt x="13205" y="407"/>
                  </a:lnTo>
                  <a:lnTo>
                    <a:pt x="13343" y="438"/>
                  </a:lnTo>
                  <a:lnTo>
                    <a:pt x="13468" y="472"/>
                  </a:lnTo>
                  <a:lnTo>
                    <a:pt x="13577" y="505"/>
                  </a:lnTo>
                  <a:lnTo>
                    <a:pt x="13671" y="540"/>
                  </a:lnTo>
                  <a:lnTo>
                    <a:pt x="13748" y="575"/>
                  </a:lnTo>
                  <a:lnTo>
                    <a:pt x="13810" y="610"/>
                  </a:lnTo>
                  <a:lnTo>
                    <a:pt x="13853" y="646"/>
                  </a:lnTo>
                  <a:lnTo>
                    <a:pt x="13881" y="682"/>
                  </a:lnTo>
                  <a:lnTo>
                    <a:pt x="13890" y="720"/>
                  </a:lnTo>
                  <a:lnTo>
                    <a:pt x="13881" y="757"/>
                  </a:lnTo>
                  <a:lnTo>
                    <a:pt x="13853" y="793"/>
                  </a:lnTo>
                  <a:lnTo>
                    <a:pt x="13810" y="830"/>
                  </a:lnTo>
                  <a:lnTo>
                    <a:pt x="13748" y="865"/>
                  </a:lnTo>
                  <a:lnTo>
                    <a:pt x="13671" y="900"/>
                  </a:lnTo>
                  <a:lnTo>
                    <a:pt x="13577" y="933"/>
                  </a:lnTo>
                  <a:lnTo>
                    <a:pt x="13468" y="967"/>
                  </a:lnTo>
                  <a:lnTo>
                    <a:pt x="13343" y="1000"/>
                  </a:lnTo>
                  <a:lnTo>
                    <a:pt x="13205" y="1032"/>
                  </a:lnTo>
                  <a:lnTo>
                    <a:pt x="13052" y="1063"/>
                  </a:lnTo>
                  <a:lnTo>
                    <a:pt x="12885" y="1093"/>
                  </a:lnTo>
                  <a:lnTo>
                    <a:pt x="12703" y="1122"/>
                  </a:lnTo>
                  <a:lnTo>
                    <a:pt x="12510" y="1151"/>
                  </a:lnTo>
                  <a:lnTo>
                    <a:pt x="12303" y="1177"/>
                  </a:lnTo>
                  <a:lnTo>
                    <a:pt x="12086" y="1203"/>
                  </a:lnTo>
                  <a:lnTo>
                    <a:pt x="11856" y="1228"/>
                  </a:lnTo>
                  <a:lnTo>
                    <a:pt x="11615" y="1252"/>
                  </a:lnTo>
                  <a:lnTo>
                    <a:pt x="11362" y="1275"/>
                  </a:lnTo>
                  <a:lnTo>
                    <a:pt x="11100" y="1297"/>
                  </a:lnTo>
                  <a:lnTo>
                    <a:pt x="10828" y="1317"/>
                  </a:lnTo>
                  <a:lnTo>
                    <a:pt x="10546" y="1336"/>
                  </a:lnTo>
                  <a:lnTo>
                    <a:pt x="10255" y="1352"/>
                  </a:lnTo>
                  <a:lnTo>
                    <a:pt x="9956" y="1368"/>
                  </a:lnTo>
                  <a:lnTo>
                    <a:pt x="9648" y="1383"/>
                  </a:lnTo>
                  <a:lnTo>
                    <a:pt x="9332" y="1396"/>
                  </a:lnTo>
                  <a:lnTo>
                    <a:pt x="9010" y="1407"/>
                  </a:lnTo>
                  <a:lnTo>
                    <a:pt x="8345" y="1425"/>
                  </a:lnTo>
                  <a:lnTo>
                    <a:pt x="7655" y="1436"/>
                  </a:lnTo>
                  <a:lnTo>
                    <a:pt x="6945" y="1440"/>
                  </a:lnTo>
                  <a:lnTo>
                    <a:pt x="6235" y="1436"/>
                  </a:lnTo>
                  <a:lnTo>
                    <a:pt x="5545" y="1425"/>
                  </a:lnTo>
                  <a:lnTo>
                    <a:pt x="4880" y="1407"/>
                  </a:lnTo>
                  <a:lnTo>
                    <a:pt x="4557" y="1396"/>
                  </a:lnTo>
                  <a:lnTo>
                    <a:pt x="4242" y="1383"/>
                  </a:lnTo>
                  <a:lnTo>
                    <a:pt x="3933" y="1368"/>
                  </a:lnTo>
                  <a:lnTo>
                    <a:pt x="3635" y="1352"/>
                  </a:lnTo>
                  <a:lnTo>
                    <a:pt x="3343" y="1336"/>
                  </a:lnTo>
                  <a:lnTo>
                    <a:pt x="3062" y="1317"/>
                  </a:lnTo>
                  <a:lnTo>
                    <a:pt x="2790" y="1297"/>
                  </a:lnTo>
                  <a:lnTo>
                    <a:pt x="2527" y="1275"/>
                  </a:lnTo>
                  <a:lnTo>
                    <a:pt x="2275" y="1252"/>
                  </a:lnTo>
                  <a:lnTo>
                    <a:pt x="2035" y="1228"/>
                  </a:lnTo>
                  <a:lnTo>
                    <a:pt x="1805" y="1203"/>
                  </a:lnTo>
                  <a:lnTo>
                    <a:pt x="1586" y="1177"/>
                  </a:lnTo>
                  <a:lnTo>
                    <a:pt x="1380" y="1151"/>
                  </a:lnTo>
                  <a:lnTo>
                    <a:pt x="1186" y="1122"/>
                  </a:lnTo>
                  <a:lnTo>
                    <a:pt x="1005" y="1093"/>
                  </a:lnTo>
                  <a:lnTo>
                    <a:pt x="838" y="1063"/>
                  </a:lnTo>
                  <a:lnTo>
                    <a:pt x="685" y="1032"/>
                  </a:lnTo>
                  <a:lnTo>
                    <a:pt x="546" y="1000"/>
                  </a:lnTo>
                  <a:lnTo>
                    <a:pt x="421" y="967"/>
                  </a:lnTo>
                  <a:lnTo>
                    <a:pt x="312" y="933"/>
                  </a:lnTo>
                  <a:lnTo>
                    <a:pt x="218" y="900"/>
                  </a:lnTo>
                  <a:lnTo>
                    <a:pt x="141" y="865"/>
                  </a:lnTo>
                  <a:lnTo>
                    <a:pt x="80" y="830"/>
                  </a:lnTo>
                  <a:lnTo>
                    <a:pt x="36" y="793"/>
                  </a:lnTo>
                  <a:lnTo>
                    <a:pt x="8" y="757"/>
                  </a:lnTo>
                  <a:lnTo>
                    <a:pt x="0" y="720"/>
                  </a:lnTo>
                </a:path>
              </a:pathLst>
            </a:custGeom>
            <a:noFill/>
            <a:ln w="1270" cap="sq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0" name="Прямоугольник 15"/>
          <p:cNvSpPr>
            <a:spLocks noChangeArrowheads="1"/>
          </p:cNvSpPr>
          <p:nvPr/>
        </p:nvSpPr>
        <p:spPr bwMode="auto">
          <a:xfrm>
            <a:off x="727075" y="4222750"/>
            <a:ext cx="1525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Чему учить?</a:t>
            </a:r>
          </a:p>
        </p:txBody>
      </p:sp>
      <p:sp>
        <p:nvSpPr>
          <p:cNvPr id="6151" name="Text Box 16"/>
          <p:cNvSpPr txBox="1">
            <a:spLocks noChangeArrowheads="1"/>
          </p:cNvSpPr>
          <p:nvPr/>
        </p:nvSpPr>
        <p:spPr bwMode="auto">
          <a:xfrm>
            <a:off x="560388" y="4933950"/>
            <a:ext cx="17793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altLang="ru-RU" b="1" dirty="0" smtClean="0">
                <a:latin typeface="Tahoma" pitchFamily="34" charset="0"/>
              </a:rPr>
              <a:t>Обновление</a:t>
            </a:r>
            <a:r>
              <a:rPr lang="ru-RU" altLang="ru-RU" dirty="0" smtClean="0">
                <a:latin typeface="Tahoma" pitchFamily="34" charset="0"/>
              </a:rPr>
              <a:t> </a:t>
            </a:r>
            <a:r>
              <a:rPr lang="ru-RU" altLang="ru-RU" b="1" dirty="0">
                <a:latin typeface="Tahoma" pitchFamily="34" charset="0"/>
              </a:rPr>
              <a:t>содержания</a:t>
            </a:r>
            <a:endParaRPr lang="ru-RU" altLang="ru-RU" sz="1200" dirty="0">
              <a:latin typeface="Times New Roman" pitchFamily="18" charset="0"/>
            </a:endParaRPr>
          </a:p>
          <a:p>
            <a:r>
              <a:rPr lang="ru-RU" altLang="ru-RU" b="1" dirty="0" smtClean="0">
                <a:latin typeface="Tahoma" pitchFamily="34" charset="0"/>
              </a:rPr>
              <a:t>   образования</a:t>
            </a:r>
            <a:endParaRPr lang="ru-RU" altLang="ru-RU" dirty="0"/>
          </a:p>
        </p:txBody>
      </p:sp>
      <p:sp>
        <p:nvSpPr>
          <p:cNvPr id="6152" name="Прямоугольник 17"/>
          <p:cNvSpPr>
            <a:spLocks noChangeArrowheads="1"/>
          </p:cNvSpPr>
          <p:nvPr/>
        </p:nvSpPr>
        <p:spPr bwMode="auto">
          <a:xfrm>
            <a:off x="3271838" y="4117975"/>
            <a:ext cx="2024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Ради чего учить?</a:t>
            </a:r>
          </a:p>
        </p:txBody>
      </p:sp>
      <p:sp>
        <p:nvSpPr>
          <p:cNvPr id="6153" name="Прямоугольник 18"/>
          <p:cNvSpPr>
            <a:spLocks noChangeArrowheads="1"/>
          </p:cNvSpPr>
          <p:nvPr/>
        </p:nvSpPr>
        <p:spPr bwMode="auto">
          <a:xfrm>
            <a:off x="3417888" y="4768850"/>
            <a:ext cx="17319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/>
              <a:t>Ценности</a:t>
            </a:r>
            <a:r>
              <a:rPr lang="ru-RU" altLang="ru-RU" dirty="0"/>
              <a:t> </a:t>
            </a:r>
            <a:r>
              <a:rPr lang="ru-RU" altLang="ru-RU" b="1" dirty="0"/>
              <a:t>образования</a:t>
            </a:r>
            <a:endParaRPr lang="ru-RU" altLang="ru-RU" dirty="0"/>
          </a:p>
        </p:txBody>
      </p:sp>
      <p:sp>
        <p:nvSpPr>
          <p:cNvPr id="6154" name="Прямоугольник 19"/>
          <p:cNvSpPr>
            <a:spLocks noChangeArrowheads="1"/>
          </p:cNvSpPr>
          <p:nvPr/>
        </p:nvSpPr>
        <p:spPr bwMode="auto">
          <a:xfrm>
            <a:off x="6454775" y="4227513"/>
            <a:ext cx="1330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Как учить?</a:t>
            </a:r>
          </a:p>
        </p:txBody>
      </p:sp>
      <p:sp>
        <p:nvSpPr>
          <p:cNvPr id="6155" name="Прямоугольник 20"/>
          <p:cNvSpPr>
            <a:spLocks noChangeArrowheads="1"/>
          </p:cNvSpPr>
          <p:nvPr/>
        </p:nvSpPr>
        <p:spPr bwMode="auto">
          <a:xfrm>
            <a:off x="6302375" y="4630738"/>
            <a:ext cx="22050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Обновление</a:t>
            </a:r>
            <a:r>
              <a:rPr lang="ru-RU" altLang="ru-RU"/>
              <a:t> </a:t>
            </a:r>
            <a:r>
              <a:rPr lang="ru-RU" altLang="ru-RU" b="1"/>
              <a:t>технологий</a:t>
            </a:r>
            <a:endParaRPr lang="ru-RU" altLang="ru-RU"/>
          </a:p>
          <a:p>
            <a:r>
              <a:rPr lang="ru-RU" altLang="ru-RU" b="1"/>
              <a:t>образования</a:t>
            </a:r>
            <a:endParaRPr lang="ru-RU" altLang="ru-RU"/>
          </a:p>
        </p:txBody>
      </p:sp>
      <p:pic>
        <p:nvPicPr>
          <p:cNvPr id="23" name="Picture 14" descr="C:\Users\Учитель\Pictures\i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5346" cy="10744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убайдуллина Л.М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Будущие олимпийцы</Template>
  <TotalTime>1975</TotalTime>
  <Words>889</Words>
  <Application>Microsoft Office PowerPoint</Application>
  <PresentationFormat>Экран (4:3)</PresentationFormat>
  <Paragraphs>189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Губайдуллина Л.М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Современный урок по ФГОС  </vt:lpstr>
      <vt:lpstr> Универсальные учебные действия </vt:lpstr>
      <vt:lpstr> Основная цель в развитии УУД на каждой из 3-х ступеней образования </vt:lpstr>
      <vt:lpstr> Система универсальных учебных действий </vt:lpstr>
      <vt:lpstr>Презентация PowerPoint</vt:lpstr>
      <vt:lpstr>Презентация PowerPoint</vt:lpstr>
      <vt:lpstr>Олимпиада по физической культуре *  теоретико-методическое задание заключается в ответах на тестовые вопросы *  практическое задание заключается в выполнении упражнений базовой части Примерной программы по физической культуре по разделам: гимнастика, баскетбол, волейбол, футбол, легкая атлетика </vt:lpstr>
      <vt:lpstr>Физкультурно-массовые мероприятия</vt:lpstr>
      <vt:lpstr>Вовлечение  учащихся в деятельность по укреплению и сохранению здоровья</vt:lpstr>
      <vt:lpstr>Спартакиада школьников Цели и задачи:  * вовлечение учащихся в систематические занятия физической культурой и спортом * пропаганда физкультуры и спорта, как важнейшего средства ЗОЖ</vt:lpstr>
      <vt:lpstr>Современная модель учителя 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313</cp:revision>
  <dcterms:created xsi:type="dcterms:W3CDTF">2012-01-22T13:57:37Z</dcterms:created>
  <dcterms:modified xsi:type="dcterms:W3CDTF">2017-02-15T10:05:59Z</dcterms:modified>
</cp:coreProperties>
</file>